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7"/>
  </p:notesMasterIdLst>
  <p:sldIdLst>
    <p:sldId id="256" r:id="rId3"/>
    <p:sldId id="264" r:id="rId4"/>
    <p:sldId id="263" r:id="rId5"/>
    <p:sldId id="262" r:id="rId6"/>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p:scale>
          <a:sx n="90" d="100"/>
          <a:sy n="90" d="100"/>
        </p:scale>
        <p:origin x="1482" y="-22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5829B97C-521E-484E-8F90-DBB12AE61BAC}" type="datetimeFigureOut">
              <a:rPr kumimoji="1" lang="ja-JP" altLang="en-US" smtClean="0"/>
              <a:t>2026/2/20</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9F03F0C3-3C08-4A4F-A522-6872C11DCCC3}" type="slidenum">
              <a:rPr kumimoji="1" lang="ja-JP" altLang="en-US" smtClean="0"/>
              <a:t>‹#›</a:t>
            </a:fld>
            <a:endParaRPr kumimoji="1" lang="ja-JP" altLang="en-US"/>
          </a:p>
        </p:txBody>
      </p:sp>
    </p:spTree>
    <p:extLst>
      <p:ext uri="{BB962C8B-B14F-4D97-AF65-F5344CB8AC3E}">
        <p14:creationId xmlns:p14="http://schemas.microsoft.com/office/powerpoint/2010/main" val="17734316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rtlCol="0"/>
          <a:lstStyle/>
          <a:p>
            <a:pPr rtl="0"/>
            <a:endParaRPr lang="ja-JP" altLang="en-US">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rtlCol="0"/>
          <a:lstStyle/>
          <a:p>
            <a:pPr marL="0" marR="0" lvl="0" indent="0" algn="r" defTabSz="457200" rtl="0" eaLnBrk="1" fontAlgn="auto" latinLnBrk="0" hangingPunct="1">
              <a:lnSpc>
                <a:spcPct val="100000"/>
              </a:lnSpc>
              <a:spcBef>
                <a:spcPts val="0"/>
              </a:spcBef>
              <a:spcAft>
                <a:spcPts val="0"/>
              </a:spcAft>
              <a:buClrTx/>
              <a:buSzTx/>
              <a:buFontTx/>
              <a:buNone/>
              <a:tabLst/>
              <a:defRPr/>
            </a:pPr>
            <a:fld id="{0EB98550-2AA3-427C-8530-E6B958473202}" type="slidenum">
              <a:rPr kumimoji="0" lang="en-US" altLang="ja-JP" sz="12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24807817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C6619A9-8709-4E58-BA38-3668F43FCB40}" type="datetime1">
              <a:rPr kumimoji="1" lang="ja-JP" altLang="en-US" smtClean="0"/>
              <a:t>2026/2/20</a:t>
            </a:fld>
            <a:endParaRPr kumimoji="1" lang="ja-JP" altLang="en-US"/>
          </a:p>
        </p:txBody>
      </p:sp>
      <p:sp>
        <p:nvSpPr>
          <p:cNvPr id="5" name="Footer Placeholder 4"/>
          <p:cNvSpPr>
            <a:spLocks noGrp="1"/>
          </p:cNvSpPr>
          <p:nvPr>
            <p:ph type="ftr" sz="quarter" idx="11"/>
          </p:nvPr>
        </p:nvSpPr>
        <p:spPr/>
        <p:txBody>
          <a:bodyPr/>
          <a:lstStyle/>
          <a:p>
            <a:r>
              <a:rPr kumimoji="1" lang="en-US" altLang="ja-JP"/>
              <a:t>1</a:t>
            </a:r>
            <a:endParaRPr kumimoji="1" lang="ja-JP" altLang="en-US"/>
          </a:p>
        </p:txBody>
      </p:sp>
      <p:sp>
        <p:nvSpPr>
          <p:cNvPr id="6" name="Slide Number Placeholder 5"/>
          <p:cNvSpPr>
            <a:spLocks noGrp="1"/>
          </p:cNvSpPr>
          <p:nvPr>
            <p:ph type="sldNum" sz="quarter" idx="12"/>
          </p:nvPr>
        </p:nvSpPr>
        <p:spPr/>
        <p:txBody>
          <a:bodyPr/>
          <a:lstStyle/>
          <a:p>
            <a:fld id="{93021422-ADA7-47E2-9CEB-4E3C4408F57F}" type="slidenum">
              <a:rPr kumimoji="1" lang="ja-JP" altLang="en-US" smtClean="0"/>
              <a:t>‹#›</a:t>
            </a:fld>
            <a:endParaRPr kumimoji="1" lang="ja-JP" altLang="en-US"/>
          </a:p>
        </p:txBody>
      </p:sp>
    </p:spTree>
    <p:extLst>
      <p:ext uri="{BB962C8B-B14F-4D97-AF65-F5344CB8AC3E}">
        <p14:creationId xmlns:p14="http://schemas.microsoft.com/office/powerpoint/2010/main" val="3978134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F4628E0-8EE3-4F4C-A4BD-FA469AFA2552}" type="datetime1">
              <a:rPr kumimoji="1" lang="ja-JP" altLang="en-US" smtClean="0"/>
              <a:t>2026/2/20</a:t>
            </a:fld>
            <a:endParaRPr kumimoji="1" lang="ja-JP" altLang="en-US"/>
          </a:p>
        </p:txBody>
      </p:sp>
      <p:sp>
        <p:nvSpPr>
          <p:cNvPr id="5" name="Footer Placeholder 4"/>
          <p:cNvSpPr>
            <a:spLocks noGrp="1"/>
          </p:cNvSpPr>
          <p:nvPr>
            <p:ph type="ftr" sz="quarter" idx="11"/>
          </p:nvPr>
        </p:nvSpPr>
        <p:spPr/>
        <p:txBody>
          <a:bodyPr/>
          <a:lstStyle/>
          <a:p>
            <a:r>
              <a:rPr kumimoji="1" lang="en-US" altLang="ja-JP"/>
              <a:t>1</a:t>
            </a:r>
            <a:endParaRPr kumimoji="1" lang="ja-JP" altLang="en-US"/>
          </a:p>
        </p:txBody>
      </p:sp>
      <p:sp>
        <p:nvSpPr>
          <p:cNvPr id="6" name="Slide Number Placeholder 5"/>
          <p:cNvSpPr>
            <a:spLocks noGrp="1"/>
          </p:cNvSpPr>
          <p:nvPr>
            <p:ph type="sldNum" sz="quarter" idx="12"/>
          </p:nvPr>
        </p:nvSpPr>
        <p:spPr/>
        <p:txBody>
          <a:bodyPr/>
          <a:lstStyle/>
          <a:p>
            <a:fld id="{93021422-ADA7-47E2-9CEB-4E3C4408F57F}" type="slidenum">
              <a:rPr kumimoji="1" lang="ja-JP" altLang="en-US" smtClean="0"/>
              <a:t>‹#›</a:t>
            </a:fld>
            <a:endParaRPr kumimoji="1" lang="ja-JP" altLang="en-US"/>
          </a:p>
        </p:txBody>
      </p:sp>
    </p:spTree>
    <p:extLst>
      <p:ext uri="{BB962C8B-B14F-4D97-AF65-F5344CB8AC3E}">
        <p14:creationId xmlns:p14="http://schemas.microsoft.com/office/powerpoint/2010/main" val="301996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DB4E3D2-368C-4BBC-8815-FC9B2DC128EE}" type="datetime1">
              <a:rPr kumimoji="1" lang="ja-JP" altLang="en-US" smtClean="0"/>
              <a:t>2026/2/20</a:t>
            </a:fld>
            <a:endParaRPr kumimoji="1" lang="ja-JP" altLang="en-US"/>
          </a:p>
        </p:txBody>
      </p:sp>
      <p:sp>
        <p:nvSpPr>
          <p:cNvPr id="5" name="Footer Placeholder 4"/>
          <p:cNvSpPr>
            <a:spLocks noGrp="1"/>
          </p:cNvSpPr>
          <p:nvPr>
            <p:ph type="ftr" sz="quarter" idx="11"/>
          </p:nvPr>
        </p:nvSpPr>
        <p:spPr/>
        <p:txBody>
          <a:bodyPr/>
          <a:lstStyle/>
          <a:p>
            <a:r>
              <a:rPr kumimoji="1" lang="en-US" altLang="ja-JP"/>
              <a:t>1</a:t>
            </a:r>
            <a:endParaRPr kumimoji="1" lang="ja-JP" altLang="en-US"/>
          </a:p>
        </p:txBody>
      </p:sp>
      <p:sp>
        <p:nvSpPr>
          <p:cNvPr id="6" name="Slide Number Placeholder 5"/>
          <p:cNvSpPr>
            <a:spLocks noGrp="1"/>
          </p:cNvSpPr>
          <p:nvPr>
            <p:ph type="sldNum" sz="quarter" idx="12"/>
          </p:nvPr>
        </p:nvSpPr>
        <p:spPr/>
        <p:txBody>
          <a:bodyPr/>
          <a:lstStyle/>
          <a:p>
            <a:fld id="{93021422-ADA7-47E2-9CEB-4E3C4408F57F}" type="slidenum">
              <a:rPr kumimoji="1" lang="ja-JP" altLang="en-US" smtClean="0"/>
              <a:t>‹#›</a:t>
            </a:fld>
            <a:endParaRPr kumimoji="1" lang="ja-JP" altLang="en-US"/>
          </a:p>
        </p:txBody>
      </p:sp>
    </p:spTree>
    <p:extLst>
      <p:ext uri="{BB962C8B-B14F-4D97-AF65-F5344CB8AC3E}">
        <p14:creationId xmlns:p14="http://schemas.microsoft.com/office/powerpoint/2010/main" val="21491884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空白">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B05269-D5AC-4872-A436-178C59502E5A}"/>
              </a:ext>
            </a:extLst>
          </p:cNvPr>
          <p:cNvSpPr>
            <a:spLocks noGrp="1"/>
          </p:cNvSpPr>
          <p:nvPr>
            <p:ph type="title"/>
          </p:nvPr>
        </p:nvSpPr>
        <p:spPr>
          <a:xfrm>
            <a:off x="471488" y="527224"/>
            <a:ext cx="5915025" cy="1914450"/>
          </a:xfrm>
          <a:prstGeom prst="rect">
            <a:avLst/>
          </a:prstGeom>
        </p:spPr>
        <p:txBody>
          <a:bodyPr rtlCol="0"/>
          <a:lstStyle>
            <a:lvl1pPr>
              <a:defRPr baseline="0">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Tree>
    <p:extLst>
      <p:ext uri="{BB962C8B-B14F-4D97-AF65-F5344CB8AC3E}">
        <p14:creationId xmlns:p14="http://schemas.microsoft.com/office/powerpoint/2010/main" val="34723401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B05269-D5AC-4872-A436-178C59502E5A}"/>
              </a:ext>
            </a:extLst>
          </p:cNvPr>
          <p:cNvSpPr>
            <a:spLocks noGrp="1"/>
          </p:cNvSpPr>
          <p:nvPr>
            <p:ph type="title"/>
          </p:nvPr>
        </p:nvSpPr>
        <p:spPr>
          <a:xfrm>
            <a:off x="471488" y="527224"/>
            <a:ext cx="5915025" cy="1914450"/>
          </a:xfrm>
          <a:prstGeom prst="rect">
            <a:avLst/>
          </a:prstGeom>
        </p:spPr>
        <p:txBody>
          <a:bodyPr rtlCol="0"/>
          <a:lstStyle>
            <a:lvl1pPr>
              <a:defRPr baseline="0">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4" name="テキスト プレースホルダー 3">
            <a:extLst>
              <a:ext uri="{FF2B5EF4-FFF2-40B4-BE49-F238E27FC236}">
                <a16:creationId xmlns:a16="http://schemas.microsoft.com/office/drawing/2014/main" id="{29B91648-3E62-437A-9B2B-F30287F94D55}"/>
              </a:ext>
            </a:extLst>
          </p:cNvPr>
          <p:cNvSpPr>
            <a:spLocks noGrp="1"/>
          </p:cNvSpPr>
          <p:nvPr>
            <p:ph type="body" sz="quarter" idx="10" hasCustomPrompt="1"/>
          </p:nvPr>
        </p:nvSpPr>
        <p:spPr>
          <a:xfrm>
            <a:off x="648296" y="4283571"/>
            <a:ext cx="5561409" cy="3122712"/>
          </a:xfrm>
          <a:prstGeom prst="rect">
            <a:avLst/>
          </a:prstGeom>
        </p:spPr>
        <p:txBody>
          <a:bodyPr rtlCol="0"/>
          <a:lstStyle>
            <a:lvl1pPr marL="0" indent="0" algn="ctr">
              <a:buNone/>
              <a:defRPr sz="2700">
                <a:latin typeface="Meiryo UI" panose="020B0604030504040204" pitchFamily="50" charset="-128"/>
                <a:ea typeface="Meiryo UI" panose="020B0604030504040204" pitchFamily="50" charset="-128"/>
              </a:defRPr>
            </a:lvl1pPr>
          </a:lstStyle>
          <a:p>
            <a:pPr lvl="0" rtl="0"/>
            <a:r>
              <a:rPr lang="ja-JP" altLang="en-US" noProof="0"/>
              <a:t>クリックしてマスター テキストのスタイルを編集</a:t>
            </a:r>
          </a:p>
        </p:txBody>
      </p:sp>
    </p:spTree>
    <p:extLst>
      <p:ext uri="{BB962C8B-B14F-4D97-AF65-F5344CB8AC3E}">
        <p14:creationId xmlns:p14="http://schemas.microsoft.com/office/powerpoint/2010/main" val="4148615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CFF5ED5-7867-4547-881F-F11F1AEE2B87}" type="datetime1">
              <a:rPr kumimoji="1" lang="ja-JP" altLang="en-US" smtClean="0"/>
              <a:t>2026/2/20</a:t>
            </a:fld>
            <a:endParaRPr kumimoji="1" lang="ja-JP" altLang="en-US"/>
          </a:p>
        </p:txBody>
      </p:sp>
      <p:sp>
        <p:nvSpPr>
          <p:cNvPr id="5" name="Footer Placeholder 4"/>
          <p:cNvSpPr>
            <a:spLocks noGrp="1"/>
          </p:cNvSpPr>
          <p:nvPr>
            <p:ph type="ftr" sz="quarter" idx="11"/>
          </p:nvPr>
        </p:nvSpPr>
        <p:spPr/>
        <p:txBody>
          <a:bodyPr/>
          <a:lstStyle/>
          <a:p>
            <a:r>
              <a:rPr kumimoji="1" lang="en-US" altLang="ja-JP"/>
              <a:t>1</a:t>
            </a:r>
            <a:endParaRPr kumimoji="1" lang="ja-JP" altLang="en-US"/>
          </a:p>
        </p:txBody>
      </p:sp>
      <p:sp>
        <p:nvSpPr>
          <p:cNvPr id="6" name="Slide Number Placeholder 5"/>
          <p:cNvSpPr>
            <a:spLocks noGrp="1"/>
          </p:cNvSpPr>
          <p:nvPr>
            <p:ph type="sldNum" sz="quarter" idx="12"/>
          </p:nvPr>
        </p:nvSpPr>
        <p:spPr/>
        <p:txBody>
          <a:bodyPr/>
          <a:lstStyle/>
          <a:p>
            <a:fld id="{93021422-ADA7-47E2-9CEB-4E3C4408F57F}" type="slidenum">
              <a:rPr kumimoji="1" lang="ja-JP" altLang="en-US" smtClean="0"/>
              <a:t>‹#›</a:t>
            </a:fld>
            <a:endParaRPr kumimoji="1" lang="ja-JP" altLang="en-US"/>
          </a:p>
        </p:txBody>
      </p:sp>
    </p:spTree>
    <p:extLst>
      <p:ext uri="{BB962C8B-B14F-4D97-AF65-F5344CB8AC3E}">
        <p14:creationId xmlns:p14="http://schemas.microsoft.com/office/powerpoint/2010/main" val="2876175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3C98B1F-2D8F-46EA-AA72-FC9F95C76271}" type="datetime1">
              <a:rPr kumimoji="1" lang="ja-JP" altLang="en-US" smtClean="0"/>
              <a:t>2026/2/20</a:t>
            </a:fld>
            <a:endParaRPr kumimoji="1" lang="ja-JP" altLang="en-US"/>
          </a:p>
        </p:txBody>
      </p:sp>
      <p:sp>
        <p:nvSpPr>
          <p:cNvPr id="5" name="Footer Placeholder 4"/>
          <p:cNvSpPr>
            <a:spLocks noGrp="1"/>
          </p:cNvSpPr>
          <p:nvPr>
            <p:ph type="ftr" sz="quarter" idx="11"/>
          </p:nvPr>
        </p:nvSpPr>
        <p:spPr/>
        <p:txBody>
          <a:bodyPr/>
          <a:lstStyle/>
          <a:p>
            <a:r>
              <a:rPr kumimoji="1" lang="en-US" altLang="ja-JP"/>
              <a:t>1</a:t>
            </a:r>
            <a:endParaRPr kumimoji="1" lang="ja-JP" altLang="en-US"/>
          </a:p>
        </p:txBody>
      </p:sp>
      <p:sp>
        <p:nvSpPr>
          <p:cNvPr id="6" name="Slide Number Placeholder 5"/>
          <p:cNvSpPr>
            <a:spLocks noGrp="1"/>
          </p:cNvSpPr>
          <p:nvPr>
            <p:ph type="sldNum" sz="quarter" idx="12"/>
          </p:nvPr>
        </p:nvSpPr>
        <p:spPr/>
        <p:txBody>
          <a:bodyPr/>
          <a:lstStyle/>
          <a:p>
            <a:fld id="{93021422-ADA7-47E2-9CEB-4E3C4408F57F}" type="slidenum">
              <a:rPr kumimoji="1" lang="ja-JP" altLang="en-US" smtClean="0"/>
              <a:t>‹#›</a:t>
            </a:fld>
            <a:endParaRPr kumimoji="1" lang="ja-JP" altLang="en-US"/>
          </a:p>
        </p:txBody>
      </p:sp>
    </p:spTree>
    <p:extLst>
      <p:ext uri="{BB962C8B-B14F-4D97-AF65-F5344CB8AC3E}">
        <p14:creationId xmlns:p14="http://schemas.microsoft.com/office/powerpoint/2010/main" val="943038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36B0493-7A0A-441E-9DEE-F8B4E8BDEF52}" type="datetime1">
              <a:rPr kumimoji="1" lang="ja-JP" altLang="en-US" smtClean="0"/>
              <a:t>2026/2/20</a:t>
            </a:fld>
            <a:endParaRPr kumimoji="1" lang="ja-JP" altLang="en-US"/>
          </a:p>
        </p:txBody>
      </p:sp>
      <p:sp>
        <p:nvSpPr>
          <p:cNvPr id="6" name="Footer Placeholder 5"/>
          <p:cNvSpPr>
            <a:spLocks noGrp="1"/>
          </p:cNvSpPr>
          <p:nvPr>
            <p:ph type="ftr" sz="quarter" idx="11"/>
          </p:nvPr>
        </p:nvSpPr>
        <p:spPr/>
        <p:txBody>
          <a:bodyPr/>
          <a:lstStyle/>
          <a:p>
            <a:r>
              <a:rPr kumimoji="1" lang="en-US" altLang="ja-JP"/>
              <a:t>1</a:t>
            </a:r>
            <a:endParaRPr kumimoji="1" lang="ja-JP" altLang="en-US"/>
          </a:p>
        </p:txBody>
      </p:sp>
      <p:sp>
        <p:nvSpPr>
          <p:cNvPr id="7" name="Slide Number Placeholder 6"/>
          <p:cNvSpPr>
            <a:spLocks noGrp="1"/>
          </p:cNvSpPr>
          <p:nvPr>
            <p:ph type="sldNum" sz="quarter" idx="12"/>
          </p:nvPr>
        </p:nvSpPr>
        <p:spPr/>
        <p:txBody>
          <a:bodyPr/>
          <a:lstStyle/>
          <a:p>
            <a:fld id="{93021422-ADA7-47E2-9CEB-4E3C4408F57F}" type="slidenum">
              <a:rPr kumimoji="1" lang="ja-JP" altLang="en-US" smtClean="0"/>
              <a:t>‹#›</a:t>
            </a:fld>
            <a:endParaRPr kumimoji="1" lang="ja-JP" altLang="en-US"/>
          </a:p>
        </p:txBody>
      </p:sp>
    </p:spTree>
    <p:extLst>
      <p:ext uri="{BB962C8B-B14F-4D97-AF65-F5344CB8AC3E}">
        <p14:creationId xmlns:p14="http://schemas.microsoft.com/office/powerpoint/2010/main" val="2015564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EDE6B0B-02E7-4BB7-ADD0-85A15F9C576F}" type="datetime1">
              <a:rPr kumimoji="1" lang="ja-JP" altLang="en-US" smtClean="0"/>
              <a:t>2026/2/20</a:t>
            </a:fld>
            <a:endParaRPr kumimoji="1" lang="ja-JP" altLang="en-US"/>
          </a:p>
        </p:txBody>
      </p:sp>
      <p:sp>
        <p:nvSpPr>
          <p:cNvPr id="8" name="Footer Placeholder 7"/>
          <p:cNvSpPr>
            <a:spLocks noGrp="1"/>
          </p:cNvSpPr>
          <p:nvPr>
            <p:ph type="ftr" sz="quarter" idx="11"/>
          </p:nvPr>
        </p:nvSpPr>
        <p:spPr/>
        <p:txBody>
          <a:bodyPr/>
          <a:lstStyle/>
          <a:p>
            <a:r>
              <a:rPr kumimoji="1" lang="en-US" altLang="ja-JP"/>
              <a:t>1</a:t>
            </a:r>
            <a:endParaRPr kumimoji="1" lang="ja-JP" altLang="en-US"/>
          </a:p>
        </p:txBody>
      </p:sp>
      <p:sp>
        <p:nvSpPr>
          <p:cNvPr id="9" name="Slide Number Placeholder 8"/>
          <p:cNvSpPr>
            <a:spLocks noGrp="1"/>
          </p:cNvSpPr>
          <p:nvPr>
            <p:ph type="sldNum" sz="quarter" idx="12"/>
          </p:nvPr>
        </p:nvSpPr>
        <p:spPr/>
        <p:txBody>
          <a:bodyPr/>
          <a:lstStyle/>
          <a:p>
            <a:fld id="{93021422-ADA7-47E2-9CEB-4E3C4408F57F}" type="slidenum">
              <a:rPr kumimoji="1" lang="ja-JP" altLang="en-US" smtClean="0"/>
              <a:t>‹#›</a:t>
            </a:fld>
            <a:endParaRPr kumimoji="1" lang="ja-JP" altLang="en-US"/>
          </a:p>
        </p:txBody>
      </p:sp>
    </p:spTree>
    <p:extLst>
      <p:ext uri="{BB962C8B-B14F-4D97-AF65-F5344CB8AC3E}">
        <p14:creationId xmlns:p14="http://schemas.microsoft.com/office/powerpoint/2010/main" val="2653610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05FFFB3-6F31-4BEE-9704-BAAF0C8D773B}" type="datetime1">
              <a:rPr kumimoji="1" lang="ja-JP" altLang="en-US" smtClean="0"/>
              <a:t>2026/2/20</a:t>
            </a:fld>
            <a:endParaRPr kumimoji="1" lang="ja-JP" altLang="en-US"/>
          </a:p>
        </p:txBody>
      </p:sp>
      <p:sp>
        <p:nvSpPr>
          <p:cNvPr id="4" name="Footer Placeholder 3"/>
          <p:cNvSpPr>
            <a:spLocks noGrp="1"/>
          </p:cNvSpPr>
          <p:nvPr>
            <p:ph type="ftr" sz="quarter" idx="11"/>
          </p:nvPr>
        </p:nvSpPr>
        <p:spPr/>
        <p:txBody>
          <a:bodyPr/>
          <a:lstStyle/>
          <a:p>
            <a:r>
              <a:rPr kumimoji="1" lang="en-US" altLang="ja-JP"/>
              <a:t>1</a:t>
            </a:r>
            <a:endParaRPr kumimoji="1" lang="ja-JP" altLang="en-US"/>
          </a:p>
        </p:txBody>
      </p:sp>
      <p:sp>
        <p:nvSpPr>
          <p:cNvPr id="5" name="Slide Number Placeholder 4"/>
          <p:cNvSpPr>
            <a:spLocks noGrp="1"/>
          </p:cNvSpPr>
          <p:nvPr>
            <p:ph type="sldNum" sz="quarter" idx="12"/>
          </p:nvPr>
        </p:nvSpPr>
        <p:spPr/>
        <p:txBody>
          <a:bodyPr/>
          <a:lstStyle/>
          <a:p>
            <a:fld id="{93021422-ADA7-47E2-9CEB-4E3C4408F57F}" type="slidenum">
              <a:rPr kumimoji="1" lang="ja-JP" altLang="en-US" smtClean="0"/>
              <a:t>‹#›</a:t>
            </a:fld>
            <a:endParaRPr kumimoji="1" lang="ja-JP" altLang="en-US"/>
          </a:p>
        </p:txBody>
      </p:sp>
    </p:spTree>
    <p:extLst>
      <p:ext uri="{BB962C8B-B14F-4D97-AF65-F5344CB8AC3E}">
        <p14:creationId xmlns:p14="http://schemas.microsoft.com/office/powerpoint/2010/main" val="3443516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676279-6C6D-4950-9EEC-54B64A37756F}" type="datetime1">
              <a:rPr kumimoji="1" lang="ja-JP" altLang="en-US" smtClean="0"/>
              <a:t>2026/2/20</a:t>
            </a:fld>
            <a:endParaRPr kumimoji="1" lang="ja-JP" altLang="en-US"/>
          </a:p>
        </p:txBody>
      </p:sp>
      <p:sp>
        <p:nvSpPr>
          <p:cNvPr id="3" name="Footer Placeholder 2"/>
          <p:cNvSpPr>
            <a:spLocks noGrp="1"/>
          </p:cNvSpPr>
          <p:nvPr>
            <p:ph type="ftr" sz="quarter" idx="11"/>
          </p:nvPr>
        </p:nvSpPr>
        <p:spPr/>
        <p:txBody>
          <a:bodyPr/>
          <a:lstStyle/>
          <a:p>
            <a:r>
              <a:rPr kumimoji="1" lang="en-US" altLang="ja-JP"/>
              <a:t>1</a:t>
            </a:r>
            <a:endParaRPr kumimoji="1" lang="ja-JP" altLang="en-US"/>
          </a:p>
        </p:txBody>
      </p:sp>
      <p:sp>
        <p:nvSpPr>
          <p:cNvPr id="4" name="Slide Number Placeholder 3"/>
          <p:cNvSpPr>
            <a:spLocks noGrp="1"/>
          </p:cNvSpPr>
          <p:nvPr>
            <p:ph type="sldNum" sz="quarter" idx="12"/>
          </p:nvPr>
        </p:nvSpPr>
        <p:spPr/>
        <p:txBody>
          <a:bodyPr/>
          <a:lstStyle/>
          <a:p>
            <a:fld id="{93021422-ADA7-47E2-9CEB-4E3C4408F57F}" type="slidenum">
              <a:rPr kumimoji="1" lang="ja-JP" altLang="en-US" smtClean="0"/>
              <a:t>‹#›</a:t>
            </a:fld>
            <a:endParaRPr kumimoji="1" lang="ja-JP" altLang="en-US"/>
          </a:p>
        </p:txBody>
      </p:sp>
    </p:spTree>
    <p:extLst>
      <p:ext uri="{BB962C8B-B14F-4D97-AF65-F5344CB8AC3E}">
        <p14:creationId xmlns:p14="http://schemas.microsoft.com/office/powerpoint/2010/main" val="3442117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957F248-AAB2-4008-9F06-D21B67F042C2}" type="datetime1">
              <a:rPr kumimoji="1" lang="ja-JP" altLang="en-US" smtClean="0"/>
              <a:t>2026/2/20</a:t>
            </a:fld>
            <a:endParaRPr kumimoji="1" lang="ja-JP" altLang="en-US"/>
          </a:p>
        </p:txBody>
      </p:sp>
      <p:sp>
        <p:nvSpPr>
          <p:cNvPr id="6" name="Footer Placeholder 5"/>
          <p:cNvSpPr>
            <a:spLocks noGrp="1"/>
          </p:cNvSpPr>
          <p:nvPr>
            <p:ph type="ftr" sz="quarter" idx="11"/>
          </p:nvPr>
        </p:nvSpPr>
        <p:spPr/>
        <p:txBody>
          <a:bodyPr/>
          <a:lstStyle/>
          <a:p>
            <a:r>
              <a:rPr kumimoji="1" lang="en-US" altLang="ja-JP"/>
              <a:t>1</a:t>
            </a:r>
            <a:endParaRPr kumimoji="1" lang="ja-JP" altLang="en-US"/>
          </a:p>
        </p:txBody>
      </p:sp>
      <p:sp>
        <p:nvSpPr>
          <p:cNvPr id="7" name="Slide Number Placeholder 6"/>
          <p:cNvSpPr>
            <a:spLocks noGrp="1"/>
          </p:cNvSpPr>
          <p:nvPr>
            <p:ph type="sldNum" sz="quarter" idx="12"/>
          </p:nvPr>
        </p:nvSpPr>
        <p:spPr/>
        <p:txBody>
          <a:bodyPr/>
          <a:lstStyle/>
          <a:p>
            <a:fld id="{93021422-ADA7-47E2-9CEB-4E3C4408F57F}" type="slidenum">
              <a:rPr kumimoji="1" lang="ja-JP" altLang="en-US" smtClean="0"/>
              <a:t>‹#›</a:t>
            </a:fld>
            <a:endParaRPr kumimoji="1" lang="ja-JP" altLang="en-US"/>
          </a:p>
        </p:txBody>
      </p:sp>
    </p:spTree>
    <p:extLst>
      <p:ext uri="{BB962C8B-B14F-4D97-AF65-F5344CB8AC3E}">
        <p14:creationId xmlns:p14="http://schemas.microsoft.com/office/powerpoint/2010/main" val="4099552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D22842D-D78B-4147-85E9-9B202F66911D}" type="datetime1">
              <a:rPr kumimoji="1" lang="ja-JP" altLang="en-US" smtClean="0"/>
              <a:t>2026/2/20</a:t>
            </a:fld>
            <a:endParaRPr kumimoji="1" lang="ja-JP" altLang="en-US"/>
          </a:p>
        </p:txBody>
      </p:sp>
      <p:sp>
        <p:nvSpPr>
          <p:cNvPr id="6" name="Footer Placeholder 5"/>
          <p:cNvSpPr>
            <a:spLocks noGrp="1"/>
          </p:cNvSpPr>
          <p:nvPr>
            <p:ph type="ftr" sz="quarter" idx="11"/>
          </p:nvPr>
        </p:nvSpPr>
        <p:spPr/>
        <p:txBody>
          <a:bodyPr/>
          <a:lstStyle/>
          <a:p>
            <a:r>
              <a:rPr kumimoji="1" lang="en-US" altLang="ja-JP"/>
              <a:t>1</a:t>
            </a:r>
            <a:endParaRPr kumimoji="1" lang="ja-JP" altLang="en-US"/>
          </a:p>
        </p:txBody>
      </p:sp>
      <p:sp>
        <p:nvSpPr>
          <p:cNvPr id="7" name="Slide Number Placeholder 6"/>
          <p:cNvSpPr>
            <a:spLocks noGrp="1"/>
          </p:cNvSpPr>
          <p:nvPr>
            <p:ph type="sldNum" sz="quarter" idx="12"/>
          </p:nvPr>
        </p:nvSpPr>
        <p:spPr/>
        <p:txBody>
          <a:bodyPr/>
          <a:lstStyle/>
          <a:p>
            <a:fld id="{93021422-ADA7-47E2-9CEB-4E3C4408F57F}" type="slidenum">
              <a:rPr kumimoji="1" lang="ja-JP" altLang="en-US" smtClean="0"/>
              <a:t>‹#›</a:t>
            </a:fld>
            <a:endParaRPr kumimoji="1" lang="ja-JP" altLang="en-US"/>
          </a:p>
        </p:txBody>
      </p:sp>
    </p:spTree>
    <p:extLst>
      <p:ext uri="{BB962C8B-B14F-4D97-AF65-F5344CB8AC3E}">
        <p14:creationId xmlns:p14="http://schemas.microsoft.com/office/powerpoint/2010/main" val="2362348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6759D91-C178-4C6D-B3ED-69749515E94F}" type="datetime1">
              <a:rPr kumimoji="1" lang="ja-JP" altLang="en-US" smtClean="0"/>
              <a:t>2026/2/20</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r>
              <a:rPr kumimoji="1" lang="en-US" altLang="ja-JP"/>
              <a:t>1</a:t>
            </a:r>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93021422-ADA7-47E2-9CEB-4E3C4408F57F}" type="slidenum">
              <a:rPr kumimoji="1" lang="ja-JP" altLang="en-US" smtClean="0"/>
              <a:t>‹#›</a:t>
            </a:fld>
            <a:endParaRPr kumimoji="1" lang="ja-JP" altLang="en-US"/>
          </a:p>
        </p:txBody>
      </p:sp>
    </p:spTree>
    <p:extLst>
      <p:ext uri="{BB962C8B-B14F-4D97-AF65-F5344CB8AC3E}">
        <p14:creationId xmlns:p14="http://schemas.microsoft.com/office/powerpoint/2010/main" val="30767906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長方形 1">
            <a:extLst>
              <a:ext uri="{FF2B5EF4-FFF2-40B4-BE49-F238E27FC236}">
                <a16:creationId xmlns:a16="http://schemas.microsoft.com/office/drawing/2014/main" id="{5D961BD8-6614-4D8A-9A6F-E5F963382F71}"/>
              </a:ext>
            </a:extLst>
          </p:cNvPr>
          <p:cNvSpPr/>
          <p:nvPr userDrawn="1"/>
        </p:nvSpPr>
        <p:spPr>
          <a:xfrm>
            <a:off x="218461" y="205209"/>
            <a:ext cx="6421079" cy="902956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sz="1013" noProof="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82847638"/>
      </p:ext>
    </p:extLst>
  </p:cSld>
  <p:clrMap bg1="lt1" tx1="dk1" bg2="lt2" tx2="dk2" accent1="accent1" accent2="accent2" accent3="accent3" accent4="accent4" accent5="accent5" accent6="accent6" hlink="hlink" folHlink="folHlink"/>
  <p:sldLayoutIdLst>
    <p:sldLayoutId id="2147483673" r:id="rId1"/>
    <p:sldLayoutId id="2147483674" r:id="rId2"/>
  </p:sldLayoutIdLst>
  <p:txStyles>
    <p:titleStyle>
      <a:lvl1pPr algn="l" defTabSz="685783"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6" indent="-171446" algn="l" defTabSz="685783"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37" indent="-171446" algn="l" defTabSz="685783"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29" indent="-171446" algn="l" defTabSz="685783"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20"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11"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4"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4"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9"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1"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sv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hidden="1">
            <a:extLst>
              <a:ext uri="{FF2B5EF4-FFF2-40B4-BE49-F238E27FC236}">
                <a16:creationId xmlns:a16="http://schemas.microsoft.com/office/drawing/2014/main" id="{E836A675-CF30-4322-9910-D0876ADF4F0B}"/>
              </a:ext>
            </a:extLst>
          </p:cNvPr>
          <p:cNvSpPr>
            <a:spLocks noGrp="1"/>
          </p:cNvSpPr>
          <p:nvPr>
            <p:ph type="title"/>
          </p:nvPr>
        </p:nvSpPr>
        <p:spPr/>
        <p:txBody>
          <a:bodyPr rtlCol="0"/>
          <a:lstStyle/>
          <a:p>
            <a:pPr rtl="0"/>
            <a:r>
              <a:rPr lang="ja-JP" altLang="en-US" dirty="0"/>
              <a:t>教育に</a:t>
            </a:r>
            <a:r>
              <a:rPr lang="ja-JP" altLang="en-US"/>
              <a:t>関するインフォグラフィック</a:t>
            </a:r>
            <a:endParaRPr lang="ja-JP" altLang="en-US" dirty="0"/>
          </a:p>
        </p:txBody>
      </p:sp>
      <p:pic>
        <p:nvPicPr>
          <p:cNvPr id="1045" name="グラフィック 1044" descr="パズル">
            <a:extLst>
              <a:ext uri="{FF2B5EF4-FFF2-40B4-BE49-F238E27FC236}">
                <a16:creationId xmlns:a16="http://schemas.microsoft.com/office/drawing/2014/main" id="{C6AC993A-DD3F-428F-87C7-A85222811B44}"/>
              </a:ext>
            </a:extLst>
          </p:cNvPr>
          <p:cNvPicPr>
            <a:picLocks noChangeAspect="1"/>
          </p:cNvPicPr>
          <p:nvPr/>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rot="982236">
            <a:off x="3296648" y="2569140"/>
            <a:ext cx="263943" cy="263943"/>
          </a:xfrm>
          <a:prstGeom prst="rect">
            <a:avLst/>
          </a:prstGeom>
        </p:spPr>
      </p:pic>
      <p:pic>
        <p:nvPicPr>
          <p:cNvPr id="17" name="図 16">
            <a:extLst>
              <a:ext uri="{FF2B5EF4-FFF2-40B4-BE49-F238E27FC236}">
                <a16:creationId xmlns:a16="http://schemas.microsoft.com/office/drawing/2014/main" id="{1C508023-1952-8C70-2EA0-A95D4E56C30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9562" y="8838753"/>
            <a:ext cx="906604" cy="906604"/>
          </a:xfrm>
          <a:prstGeom prst="rect">
            <a:avLst/>
          </a:prstGeom>
        </p:spPr>
      </p:pic>
      <p:pic>
        <p:nvPicPr>
          <p:cNvPr id="18" name="図 17">
            <a:extLst>
              <a:ext uri="{FF2B5EF4-FFF2-40B4-BE49-F238E27FC236}">
                <a16:creationId xmlns:a16="http://schemas.microsoft.com/office/drawing/2014/main" id="{F3EE183F-6AD5-1F77-4497-21489B428E1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648850" y="8850764"/>
            <a:ext cx="906604" cy="906604"/>
          </a:xfrm>
          <a:prstGeom prst="rect">
            <a:avLst/>
          </a:prstGeom>
        </p:spPr>
      </p:pic>
      <p:pic>
        <p:nvPicPr>
          <p:cNvPr id="19" name="図 18">
            <a:extLst>
              <a:ext uri="{FF2B5EF4-FFF2-40B4-BE49-F238E27FC236}">
                <a16:creationId xmlns:a16="http://schemas.microsoft.com/office/drawing/2014/main" id="{F90EB7A6-D7A4-7990-6D91-688DA077765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956795" y="8843719"/>
            <a:ext cx="906604" cy="906604"/>
          </a:xfrm>
          <a:prstGeom prst="rect">
            <a:avLst/>
          </a:prstGeom>
        </p:spPr>
      </p:pic>
      <p:sp>
        <p:nvSpPr>
          <p:cNvPr id="11" name="直角三角形 10">
            <a:extLst>
              <a:ext uri="{FF2B5EF4-FFF2-40B4-BE49-F238E27FC236}">
                <a16:creationId xmlns:a16="http://schemas.microsoft.com/office/drawing/2014/main" id="{625AC65C-ADEC-9340-6F08-4CAE501041BA}"/>
              </a:ext>
            </a:extLst>
          </p:cNvPr>
          <p:cNvSpPr/>
          <p:nvPr/>
        </p:nvSpPr>
        <p:spPr>
          <a:xfrm rot="16200000">
            <a:off x="1050175" y="2731521"/>
            <a:ext cx="4832359" cy="6398509"/>
          </a:xfrm>
          <a:prstGeom prst="rtTriangle">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0198BB6E-4C68-5A24-EB97-1DC96C711F9E}"/>
              </a:ext>
            </a:extLst>
          </p:cNvPr>
          <p:cNvSpPr txBox="1"/>
          <p:nvPr/>
        </p:nvSpPr>
        <p:spPr>
          <a:xfrm>
            <a:off x="587702" y="261618"/>
            <a:ext cx="3438203" cy="646331"/>
          </a:xfrm>
          <a:prstGeom prst="rect">
            <a:avLst/>
          </a:prstGeom>
          <a:noFill/>
        </p:spPr>
        <p:txBody>
          <a:bodyPr wrap="square" rtlCol="0">
            <a:spAutoFit/>
          </a:bodyPr>
          <a:lstStyle/>
          <a:p>
            <a:r>
              <a:rPr kumimoji="1" lang="ja-JP" altLang="en-US" b="1" dirty="0"/>
              <a:t>社会福祉法人アルカディア　</a:t>
            </a:r>
            <a:endParaRPr kumimoji="1" lang="en-US" altLang="ja-JP" b="1" dirty="0"/>
          </a:p>
          <a:p>
            <a:r>
              <a:rPr kumimoji="1" lang="ja-JP" altLang="en-US" b="1" dirty="0"/>
              <a:t>令和８年　２月発行　第７６号</a:t>
            </a:r>
          </a:p>
        </p:txBody>
      </p:sp>
      <p:sp>
        <p:nvSpPr>
          <p:cNvPr id="13" name="テキスト ボックス 12">
            <a:extLst>
              <a:ext uri="{FF2B5EF4-FFF2-40B4-BE49-F238E27FC236}">
                <a16:creationId xmlns:a16="http://schemas.microsoft.com/office/drawing/2014/main" id="{28133717-5DDA-94D6-3E02-3DE9B4E8DA42}"/>
              </a:ext>
            </a:extLst>
          </p:cNvPr>
          <p:cNvSpPr txBox="1"/>
          <p:nvPr/>
        </p:nvSpPr>
        <p:spPr>
          <a:xfrm>
            <a:off x="192393" y="1067247"/>
            <a:ext cx="6275079" cy="461665"/>
          </a:xfrm>
          <a:prstGeom prst="rect">
            <a:avLst/>
          </a:prstGeom>
          <a:noFill/>
        </p:spPr>
        <p:txBody>
          <a:bodyPr wrap="square" rtlCol="0">
            <a:spAutoFit/>
          </a:bodyPr>
          <a:lstStyle/>
          <a:p>
            <a:pPr algn="ctr" fontAlgn="ctr"/>
            <a:r>
              <a:rPr lang="ja-JP" altLang="en-US" sz="2400" b="1" dirty="0">
                <a:solidFill>
                  <a:srgbClr val="0070C0"/>
                </a:solidFill>
                <a:effectLst>
                  <a:outerShdw blurRad="50800" dist="50800" dir="5400000" algn="ctr" rotWithShape="0">
                    <a:srgbClr val="000000"/>
                  </a:outerShdw>
                </a:effectLst>
                <a:latin typeface="HGP明朝E" panose="02020900000000000000" pitchFamily="18" charset="-128"/>
                <a:ea typeface="HGP明朝E" panose="02020900000000000000" pitchFamily="18" charset="-128"/>
              </a:rPr>
              <a:t>～自分がヘコんだ時のリカバリールーティーン～</a:t>
            </a:r>
          </a:p>
        </p:txBody>
      </p:sp>
      <p:pic>
        <p:nvPicPr>
          <p:cNvPr id="23" name="図 22">
            <a:extLst>
              <a:ext uri="{FF2B5EF4-FFF2-40B4-BE49-F238E27FC236}">
                <a16:creationId xmlns:a16="http://schemas.microsoft.com/office/drawing/2014/main" id="{CEBE0EAC-5A6D-751C-E037-678D9204766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381769" y="8845248"/>
            <a:ext cx="956348" cy="956348"/>
          </a:xfrm>
          <a:prstGeom prst="rect">
            <a:avLst/>
          </a:prstGeom>
        </p:spPr>
      </p:pic>
      <p:pic>
        <p:nvPicPr>
          <p:cNvPr id="225" name="図 224">
            <a:extLst>
              <a:ext uri="{FF2B5EF4-FFF2-40B4-BE49-F238E27FC236}">
                <a16:creationId xmlns:a16="http://schemas.microsoft.com/office/drawing/2014/main" id="{63BF2DDA-8560-6DCF-194B-D2BD31826C2B}"/>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702024" y="8732472"/>
            <a:ext cx="963583" cy="1107096"/>
          </a:xfrm>
          <a:prstGeom prst="rect">
            <a:avLst/>
          </a:prstGeom>
        </p:spPr>
      </p:pic>
      <p:sp>
        <p:nvSpPr>
          <p:cNvPr id="226" name="テキスト ボックス 225">
            <a:extLst>
              <a:ext uri="{FF2B5EF4-FFF2-40B4-BE49-F238E27FC236}">
                <a16:creationId xmlns:a16="http://schemas.microsoft.com/office/drawing/2014/main" id="{28A7FF58-6E22-BC7E-3BBD-5B5932BD3FAC}"/>
              </a:ext>
            </a:extLst>
          </p:cNvPr>
          <p:cNvSpPr txBox="1"/>
          <p:nvPr/>
        </p:nvSpPr>
        <p:spPr>
          <a:xfrm>
            <a:off x="161948" y="8530976"/>
            <a:ext cx="1283176" cy="307777"/>
          </a:xfrm>
          <a:prstGeom prst="rect">
            <a:avLst/>
          </a:prstGeom>
          <a:noFill/>
        </p:spPr>
        <p:txBody>
          <a:bodyPr wrap="square" rtlCol="0">
            <a:spAutoFit/>
          </a:bodyPr>
          <a:lstStyle/>
          <a:p>
            <a:pPr algn="ctr"/>
            <a:r>
              <a:rPr kumimoji="1" lang="en-US" altLang="ja-JP" sz="1400" b="1" dirty="0"/>
              <a:t>GH</a:t>
            </a:r>
          </a:p>
        </p:txBody>
      </p:sp>
      <p:sp>
        <p:nvSpPr>
          <p:cNvPr id="229" name="テキスト ボックス 228">
            <a:extLst>
              <a:ext uri="{FF2B5EF4-FFF2-40B4-BE49-F238E27FC236}">
                <a16:creationId xmlns:a16="http://schemas.microsoft.com/office/drawing/2014/main" id="{02231478-36BB-6D3C-EBC2-AF396DC7DAE7}"/>
              </a:ext>
            </a:extLst>
          </p:cNvPr>
          <p:cNvSpPr txBox="1"/>
          <p:nvPr/>
        </p:nvSpPr>
        <p:spPr>
          <a:xfrm>
            <a:off x="1438668" y="8549813"/>
            <a:ext cx="1283176" cy="307777"/>
          </a:xfrm>
          <a:prstGeom prst="rect">
            <a:avLst/>
          </a:prstGeom>
          <a:noFill/>
        </p:spPr>
        <p:txBody>
          <a:bodyPr wrap="square" rtlCol="0">
            <a:spAutoFit/>
          </a:bodyPr>
          <a:lstStyle/>
          <a:p>
            <a:pPr algn="ctr"/>
            <a:r>
              <a:rPr kumimoji="1" lang="ja-JP" altLang="en-US" sz="1400" b="1" dirty="0"/>
              <a:t>はばたき</a:t>
            </a:r>
          </a:p>
        </p:txBody>
      </p:sp>
      <p:sp>
        <p:nvSpPr>
          <p:cNvPr id="234" name="テキスト ボックス 233">
            <a:extLst>
              <a:ext uri="{FF2B5EF4-FFF2-40B4-BE49-F238E27FC236}">
                <a16:creationId xmlns:a16="http://schemas.microsoft.com/office/drawing/2014/main" id="{F2AE59CC-0092-7902-7220-90C0F511FD69}"/>
              </a:ext>
            </a:extLst>
          </p:cNvPr>
          <p:cNvSpPr txBox="1"/>
          <p:nvPr/>
        </p:nvSpPr>
        <p:spPr>
          <a:xfrm>
            <a:off x="4183045" y="8460834"/>
            <a:ext cx="1283176" cy="430887"/>
          </a:xfrm>
          <a:prstGeom prst="rect">
            <a:avLst/>
          </a:prstGeom>
          <a:noFill/>
        </p:spPr>
        <p:txBody>
          <a:bodyPr wrap="square" rtlCol="0">
            <a:spAutoFit/>
          </a:bodyPr>
          <a:lstStyle/>
          <a:p>
            <a:pPr algn="ctr"/>
            <a:r>
              <a:rPr kumimoji="1" lang="ja-JP" altLang="en-US" sz="1100" b="1" dirty="0"/>
              <a:t>麦の家</a:t>
            </a:r>
            <a:endParaRPr kumimoji="1" lang="en-US" altLang="ja-JP" sz="1100" b="1" dirty="0"/>
          </a:p>
          <a:p>
            <a:pPr algn="ctr"/>
            <a:r>
              <a:rPr kumimoji="1" lang="ja-JP" altLang="en-US" sz="1100" b="1" dirty="0"/>
              <a:t>フリモ</a:t>
            </a:r>
            <a:endParaRPr kumimoji="1" lang="en-US" altLang="ja-JP" sz="1100" b="1" dirty="0"/>
          </a:p>
        </p:txBody>
      </p:sp>
      <p:sp>
        <p:nvSpPr>
          <p:cNvPr id="235" name="テキスト ボックス 234">
            <a:extLst>
              <a:ext uri="{FF2B5EF4-FFF2-40B4-BE49-F238E27FC236}">
                <a16:creationId xmlns:a16="http://schemas.microsoft.com/office/drawing/2014/main" id="{B87F8023-585C-C917-B941-827B4CA5AB42}"/>
              </a:ext>
            </a:extLst>
          </p:cNvPr>
          <p:cNvSpPr txBox="1"/>
          <p:nvPr/>
        </p:nvSpPr>
        <p:spPr>
          <a:xfrm>
            <a:off x="5495100" y="8427910"/>
            <a:ext cx="1283176" cy="415498"/>
          </a:xfrm>
          <a:prstGeom prst="rect">
            <a:avLst/>
          </a:prstGeom>
          <a:noFill/>
        </p:spPr>
        <p:txBody>
          <a:bodyPr wrap="square" rtlCol="0">
            <a:spAutoFit/>
          </a:bodyPr>
          <a:lstStyle/>
          <a:p>
            <a:pPr algn="ctr"/>
            <a:r>
              <a:rPr kumimoji="1" lang="ja-JP" altLang="en-US" sz="1050" b="1" dirty="0"/>
              <a:t>麦の家</a:t>
            </a:r>
            <a:endParaRPr kumimoji="1" lang="en-US" altLang="ja-JP" sz="1050" b="1" dirty="0"/>
          </a:p>
          <a:p>
            <a:pPr algn="ctr"/>
            <a:r>
              <a:rPr kumimoji="1" lang="ja-JP" altLang="en-US" sz="1050" b="1" dirty="0"/>
              <a:t>インスタグラム</a:t>
            </a:r>
          </a:p>
        </p:txBody>
      </p:sp>
      <p:sp>
        <p:nvSpPr>
          <p:cNvPr id="236" name="テキスト ボックス 235">
            <a:extLst>
              <a:ext uri="{FF2B5EF4-FFF2-40B4-BE49-F238E27FC236}">
                <a16:creationId xmlns:a16="http://schemas.microsoft.com/office/drawing/2014/main" id="{0B845DD6-11C0-06E1-4029-14DFF12DBF38}"/>
              </a:ext>
            </a:extLst>
          </p:cNvPr>
          <p:cNvSpPr txBox="1"/>
          <p:nvPr/>
        </p:nvSpPr>
        <p:spPr>
          <a:xfrm>
            <a:off x="2715388" y="8546157"/>
            <a:ext cx="1283176" cy="276999"/>
          </a:xfrm>
          <a:prstGeom prst="rect">
            <a:avLst/>
          </a:prstGeom>
          <a:noFill/>
        </p:spPr>
        <p:txBody>
          <a:bodyPr wrap="square" rtlCol="0">
            <a:spAutoFit/>
          </a:bodyPr>
          <a:lstStyle/>
          <a:p>
            <a:pPr algn="ctr"/>
            <a:r>
              <a:rPr kumimoji="1" lang="ja-JP" altLang="en-US" sz="1200" b="1" dirty="0"/>
              <a:t>麦の家</a:t>
            </a:r>
            <a:endParaRPr kumimoji="1" lang="en-US" altLang="ja-JP" sz="1200" b="1" dirty="0"/>
          </a:p>
        </p:txBody>
      </p:sp>
      <p:sp>
        <p:nvSpPr>
          <p:cNvPr id="5" name="テキスト ボックス 4">
            <a:extLst>
              <a:ext uri="{FF2B5EF4-FFF2-40B4-BE49-F238E27FC236}">
                <a16:creationId xmlns:a16="http://schemas.microsoft.com/office/drawing/2014/main" id="{87CACF9D-4F9F-4CE7-E94C-5FDEDCEE1D2B}"/>
              </a:ext>
            </a:extLst>
          </p:cNvPr>
          <p:cNvSpPr txBox="1"/>
          <p:nvPr/>
        </p:nvSpPr>
        <p:spPr>
          <a:xfrm>
            <a:off x="359562" y="3554884"/>
            <a:ext cx="6138114" cy="5016758"/>
          </a:xfrm>
          <a:prstGeom prst="rect">
            <a:avLst/>
          </a:prstGeom>
          <a:noFill/>
        </p:spPr>
        <p:txBody>
          <a:bodyPr wrap="square" rtlCol="0">
            <a:spAutoFit/>
          </a:bodyPr>
          <a:lstStyle/>
          <a:p>
            <a:r>
              <a:rPr lang="ja-JP" altLang="en-US" sz="1300" b="1" u="sng" dirty="0">
                <a:latin typeface="BIZ UDPゴシック" panose="020B0400000000000000" pitchFamily="50" charset="-128"/>
                <a:ea typeface="BIZ UDPゴシック" panose="020B0400000000000000" pitchFamily="50" charset="-128"/>
              </a:rPr>
              <a:t>麦の家</a:t>
            </a:r>
            <a:endParaRPr lang="en-US" altLang="ja-JP" sz="1300" b="1" u="sng" dirty="0">
              <a:latin typeface="BIZ UDPゴシック" panose="020B0400000000000000" pitchFamily="50" charset="-128"/>
              <a:ea typeface="BIZ UDPゴシック" panose="020B0400000000000000" pitchFamily="50" charset="-128"/>
            </a:endParaRPr>
          </a:p>
          <a:p>
            <a:r>
              <a:rPr lang="ja-JP" altLang="en-US" sz="1300" b="1" dirty="0">
                <a:latin typeface="BIZ UDPゴシック" panose="020B0400000000000000" pitchFamily="50" charset="-128"/>
                <a:ea typeface="BIZ UDPゴシック" panose="020B0400000000000000" pitchFamily="50" charset="-128"/>
              </a:rPr>
              <a:t>●スタッフ</a:t>
            </a:r>
            <a:r>
              <a:rPr lang="en-US" altLang="ja-JP" sz="1300" b="1" dirty="0">
                <a:latin typeface="BIZ UDPゴシック" panose="020B0400000000000000" pitchFamily="50" charset="-128"/>
                <a:ea typeface="BIZ UDPゴシック" panose="020B0400000000000000" pitchFamily="50" charset="-128"/>
              </a:rPr>
              <a:t>H</a:t>
            </a:r>
          </a:p>
          <a:p>
            <a:r>
              <a:rPr lang="ja-JP" altLang="ja-JP" sz="1300" dirty="0">
                <a:latin typeface="BIZ UDPゴシック" panose="020B0400000000000000" pitchFamily="50" charset="-128"/>
                <a:ea typeface="BIZ UDPゴシック" panose="020B0400000000000000" pitchFamily="50" charset="-128"/>
              </a:rPr>
              <a:t>とにかく寝る！ギャンブルをするが遊び程度かはあり。「勝てれば良いか」な気持ちで気晴らしをする。一人の時間をどうにか作り満喫する。</a:t>
            </a:r>
            <a:endParaRPr lang="en-US" altLang="ja-JP" sz="1300" dirty="0">
              <a:latin typeface="BIZ UDPゴシック" panose="020B0400000000000000" pitchFamily="50" charset="-128"/>
              <a:ea typeface="BIZ UDPゴシック" panose="020B0400000000000000" pitchFamily="50" charset="-128"/>
            </a:endParaRPr>
          </a:p>
          <a:p>
            <a:r>
              <a:rPr lang="en-US" altLang="ja-JP" sz="1300" dirty="0">
                <a:latin typeface="BIZ UDPゴシック" panose="020B0400000000000000" pitchFamily="50" charset="-128"/>
                <a:ea typeface="BIZ UDPゴシック" panose="020B0400000000000000" pitchFamily="50" charset="-128"/>
              </a:rPr>
              <a:t> </a:t>
            </a:r>
          </a:p>
          <a:p>
            <a:r>
              <a:rPr lang="ja-JP" altLang="en-US" sz="1300" b="1" dirty="0">
                <a:latin typeface="BIZ UDPゴシック" panose="020B0400000000000000" pitchFamily="50" charset="-128"/>
                <a:ea typeface="BIZ UDPゴシック" panose="020B0400000000000000" pitchFamily="50" charset="-128"/>
              </a:rPr>
              <a:t>●スタッフ</a:t>
            </a:r>
            <a:r>
              <a:rPr lang="en-US" altLang="ja-JP" sz="1300" b="1" dirty="0">
                <a:latin typeface="BIZ UDPゴシック" panose="020B0400000000000000" pitchFamily="50" charset="-128"/>
                <a:ea typeface="BIZ UDPゴシック" panose="020B0400000000000000" pitchFamily="50" charset="-128"/>
              </a:rPr>
              <a:t>Ai</a:t>
            </a:r>
            <a:endParaRPr lang="ja-JP" altLang="ja-JP" sz="1300" b="1" dirty="0">
              <a:latin typeface="BIZ UDPゴシック" panose="020B0400000000000000" pitchFamily="50" charset="-128"/>
              <a:ea typeface="BIZ UDPゴシック" panose="020B0400000000000000" pitchFamily="50" charset="-128"/>
            </a:endParaRPr>
          </a:p>
          <a:p>
            <a:r>
              <a:rPr lang="ja-JP" altLang="ja-JP" sz="1300" dirty="0">
                <a:latin typeface="BIZ UDPゴシック" panose="020B0400000000000000" pitchFamily="50" charset="-128"/>
                <a:ea typeface="BIZ UDPゴシック" panose="020B0400000000000000" pitchFamily="50" charset="-128"/>
              </a:rPr>
              <a:t>週末の低山登山が日課なので１週間分のたまったうっぷんを上り坂で汗をかきまくって発散し、頂上で大声を出して発散し、下りは軽くなった気持ちと軽やかな足取りで下山する頃には心も体もスッキリします。</a:t>
            </a:r>
            <a:r>
              <a:rPr lang="en-US" altLang="ja-JP" sz="1300" dirty="0">
                <a:latin typeface="BIZ UDPゴシック" panose="020B0400000000000000" pitchFamily="50" charset="-128"/>
                <a:ea typeface="BIZ UDPゴシック" panose="020B0400000000000000" pitchFamily="50" charset="-128"/>
              </a:rPr>
              <a:t> </a:t>
            </a:r>
          </a:p>
          <a:p>
            <a:endParaRPr lang="en-US" altLang="ja-JP" sz="1300" dirty="0">
              <a:latin typeface="BIZ UDPゴシック" panose="020B0400000000000000" pitchFamily="50" charset="-128"/>
              <a:ea typeface="BIZ UDPゴシック" panose="020B0400000000000000" pitchFamily="50" charset="-128"/>
            </a:endParaRPr>
          </a:p>
          <a:p>
            <a:r>
              <a:rPr lang="ja-JP" altLang="en-US" sz="1300" b="1" dirty="0">
                <a:latin typeface="BIZ UDPゴシック" panose="020B0400000000000000" pitchFamily="50" charset="-128"/>
                <a:ea typeface="BIZ UDPゴシック" panose="020B0400000000000000" pitchFamily="50" charset="-128"/>
              </a:rPr>
              <a:t>●スタッフ</a:t>
            </a:r>
            <a:r>
              <a:rPr lang="en-US" altLang="ja-JP" sz="1300" b="1" dirty="0">
                <a:latin typeface="BIZ UDPゴシック" panose="020B0400000000000000" pitchFamily="50" charset="-128"/>
                <a:ea typeface="BIZ UDPゴシック" panose="020B0400000000000000" pitchFamily="50" charset="-128"/>
              </a:rPr>
              <a:t>Ak</a:t>
            </a:r>
            <a:endParaRPr lang="ja-JP" altLang="ja-JP" sz="1300" b="1" dirty="0">
              <a:latin typeface="BIZ UDPゴシック" panose="020B0400000000000000" pitchFamily="50" charset="-128"/>
              <a:ea typeface="BIZ UDPゴシック" panose="020B0400000000000000" pitchFamily="50" charset="-128"/>
            </a:endParaRPr>
          </a:p>
          <a:p>
            <a:r>
              <a:rPr lang="ja-JP" altLang="ja-JP" sz="1300" dirty="0">
                <a:latin typeface="BIZ UDPゴシック" panose="020B0400000000000000" pitchFamily="50" charset="-128"/>
                <a:ea typeface="BIZ UDPゴシック" panose="020B0400000000000000" pitchFamily="50" charset="-128"/>
              </a:rPr>
              <a:t>疲れたり落ち込んだ時は大好きなカレーを作ります。煮込み中にスイーツも作成。お腹いっぱい食べて好きな音楽を聴きながらアロマのお風呂に入れば良い気分転換になり、リラックスできます</a:t>
            </a:r>
            <a:r>
              <a:rPr lang="ja-JP" altLang="en-US" sz="1300" dirty="0">
                <a:latin typeface="BIZ UDPゴシック" panose="020B0400000000000000" pitchFamily="50" charset="-128"/>
                <a:ea typeface="BIZ UDPゴシック" panose="020B0400000000000000" pitchFamily="50" charset="-128"/>
              </a:rPr>
              <a:t>。</a:t>
            </a:r>
            <a:endParaRPr lang="en-US" altLang="ja-JP" sz="1300" dirty="0">
              <a:latin typeface="BIZ UDPゴシック" panose="020B0400000000000000" pitchFamily="50" charset="-128"/>
              <a:ea typeface="BIZ UDPゴシック" panose="020B0400000000000000" pitchFamily="50" charset="-128"/>
            </a:endParaRPr>
          </a:p>
          <a:p>
            <a:endParaRPr lang="en-US" altLang="ja-JP" sz="1300" dirty="0">
              <a:latin typeface="BIZ UDPゴシック" panose="020B0400000000000000" pitchFamily="50" charset="-128"/>
              <a:ea typeface="BIZ UDPゴシック" panose="020B0400000000000000" pitchFamily="50" charset="-128"/>
            </a:endParaRPr>
          </a:p>
          <a:p>
            <a:r>
              <a:rPr lang="ja-JP" altLang="en-US" sz="1300" b="1" u="sng" dirty="0">
                <a:latin typeface="BIZ UDPゴシック" panose="020B0400000000000000" pitchFamily="50" charset="-128"/>
                <a:ea typeface="BIZ UDPゴシック" panose="020B0400000000000000" pitchFamily="50" charset="-128"/>
              </a:rPr>
              <a:t>耕人舎</a:t>
            </a:r>
            <a:endParaRPr lang="en-US" altLang="ja-JP" sz="1300" b="1" u="sng" dirty="0">
              <a:latin typeface="BIZ UDPゴシック" panose="020B0400000000000000" pitchFamily="50" charset="-128"/>
              <a:ea typeface="BIZ UDPゴシック" panose="020B0400000000000000" pitchFamily="50" charset="-128"/>
            </a:endParaRPr>
          </a:p>
          <a:p>
            <a:r>
              <a:rPr lang="ja-JP" altLang="en-US" sz="1300" b="1" dirty="0">
                <a:latin typeface="BIZ UDPゴシック" panose="020B0400000000000000" pitchFamily="50" charset="-128"/>
                <a:ea typeface="BIZ UDPゴシック" panose="020B0400000000000000" pitchFamily="50" charset="-128"/>
              </a:rPr>
              <a:t>●スタッフ</a:t>
            </a:r>
            <a:r>
              <a:rPr lang="en-US" altLang="ja-JP" sz="1300" b="1" dirty="0">
                <a:latin typeface="BIZ UDPゴシック" panose="020B0400000000000000" pitchFamily="50" charset="-128"/>
                <a:ea typeface="BIZ UDPゴシック" panose="020B0400000000000000" pitchFamily="50" charset="-128"/>
              </a:rPr>
              <a:t>O</a:t>
            </a:r>
            <a:endParaRPr lang="ja-JP" altLang="en-US" sz="1300" b="1" dirty="0">
              <a:latin typeface="BIZ UDPゴシック" panose="020B0400000000000000" pitchFamily="50" charset="-128"/>
              <a:ea typeface="BIZ UDPゴシック" panose="020B0400000000000000" pitchFamily="50" charset="-128"/>
            </a:endParaRPr>
          </a:p>
          <a:p>
            <a:r>
              <a:rPr lang="ja-JP" altLang="en-US" sz="1300" dirty="0">
                <a:latin typeface="BIZ UDPゴシック" panose="020B0400000000000000" pitchFamily="50" charset="-128"/>
                <a:ea typeface="BIZ UDPゴシック" panose="020B0400000000000000" pitchFamily="50" charset="-128"/>
              </a:rPr>
              <a:t>・友達に話してすっきりする。</a:t>
            </a:r>
          </a:p>
          <a:p>
            <a:r>
              <a:rPr lang="ja-JP" altLang="en-US" sz="1300" dirty="0">
                <a:latin typeface="BIZ UDPゴシック" panose="020B0400000000000000" pitchFamily="50" charset="-128"/>
                <a:ea typeface="BIZ UDPゴシック" panose="020B0400000000000000" pitchFamily="50" charset="-128"/>
              </a:rPr>
              <a:t>・寝る。</a:t>
            </a:r>
          </a:p>
          <a:p>
            <a:endParaRPr lang="ja-JP" altLang="en-US" sz="1300" dirty="0">
              <a:latin typeface="BIZ UDPゴシック" panose="020B0400000000000000" pitchFamily="50" charset="-128"/>
              <a:ea typeface="BIZ UDPゴシック" panose="020B0400000000000000" pitchFamily="50" charset="-128"/>
            </a:endParaRPr>
          </a:p>
          <a:p>
            <a:r>
              <a:rPr lang="ja-JP" altLang="en-US" sz="1300" b="1" dirty="0">
                <a:latin typeface="BIZ UDPゴシック" panose="020B0400000000000000" pitchFamily="50" charset="-128"/>
                <a:ea typeface="BIZ UDPゴシック" panose="020B0400000000000000" pitchFamily="50" charset="-128"/>
              </a:rPr>
              <a:t>●スタッフ</a:t>
            </a:r>
            <a:r>
              <a:rPr lang="en-US" altLang="ja-JP" sz="1300" b="1" dirty="0">
                <a:latin typeface="BIZ UDPゴシック" panose="020B0400000000000000" pitchFamily="50" charset="-128"/>
                <a:ea typeface="BIZ UDPゴシック" panose="020B0400000000000000" pitchFamily="50" charset="-128"/>
              </a:rPr>
              <a:t>K</a:t>
            </a:r>
            <a:endParaRPr lang="ja-JP" altLang="en-US" sz="1300" b="1" dirty="0">
              <a:latin typeface="BIZ UDPゴシック" panose="020B0400000000000000" pitchFamily="50" charset="-128"/>
              <a:ea typeface="BIZ UDPゴシック" panose="020B0400000000000000" pitchFamily="50" charset="-128"/>
            </a:endParaRPr>
          </a:p>
          <a:p>
            <a:r>
              <a:rPr lang="ja-JP" altLang="en-US" sz="1300" dirty="0">
                <a:latin typeface="BIZ UDPゴシック" panose="020B0400000000000000" pitchFamily="50" charset="-128"/>
                <a:ea typeface="BIZ UDPゴシック" panose="020B0400000000000000" pitchFamily="50" charset="-128"/>
              </a:rPr>
              <a:t>悪いように考えると落ち込みすぎるので、頭の中を切り替えるように意識する。そして、趣味やお酒などを楽しむ。</a:t>
            </a:r>
            <a:endParaRPr lang="en-US" altLang="ja-JP" sz="1300" dirty="0">
              <a:latin typeface="BIZ UDPゴシック" panose="020B0400000000000000" pitchFamily="50" charset="-128"/>
              <a:ea typeface="BIZ UDPゴシック" panose="020B0400000000000000" pitchFamily="50" charset="-128"/>
            </a:endParaRPr>
          </a:p>
          <a:p>
            <a:r>
              <a:rPr lang="en-US" altLang="ja-JP" sz="1000" dirty="0">
                <a:solidFill>
                  <a:prstClr val="black"/>
                </a:solidFill>
                <a:ea typeface="游ゴシック" panose="020B0400000000000000" pitchFamily="50" charset="-128"/>
              </a:rPr>
              <a:t> </a:t>
            </a:r>
            <a:endParaRPr lang="ja-JP" altLang="ja-JP" sz="1000" dirty="0">
              <a:solidFill>
                <a:prstClr val="black"/>
              </a:solidFill>
              <a:ea typeface="游ゴシック" panose="020B0400000000000000" pitchFamily="50" charset="-128"/>
            </a:endParaRPr>
          </a:p>
          <a:p>
            <a:pPr algn="just"/>
            <a:endParaRPr lang="ja-JP" altLang="ja-JP" sz="1100" kern="100" dirty="0">
              <a:solidFill>
                <a:prstClr val="black"/>
              </a:solidFill>
              <a:latin typeface="游明朝" panose="02020400000000000000" pitchFamily="18" charset="-128"/>
              <a:ea typeface="游明朝" panose="02020400000000000000" pitchFamily="18" charset="-128"/>
              <a:cs typeface="Times New Roman" panose="02020603050405020304" pitchFamily="18" charset="0"/>
            </a:endParaRPr>
          </a:p>
        </p:txBody>
      </p:sp>
      <p:sp>
        <p:nvSpPr>
          <p:cNvPr id="2" name="正方形/長方形 1">
            <a:extLst>
              <a:ext uri="{FF2B5EF4-FFF2-40B4-BE49-F238E27FC236}">
                <a16:creationId xmlns:a16="http://schemas.microsoft.com/office/drawing/2014/main" id="{4D412690-2993-8078-2325-A0A2E41BBA30}"/>
              </a:ext>
            </a:extLst>
          </p:cNvPr>
          <p:cNvSpPr/>
          <p:nvPr/>
        </p:nvSpPr>
        <p:spPr>
          <a:xfrm>
            <a:off x="287759" y="3514596"/>
            <a:ext cx="6398508" cy="4946238"/>
          </a:xfrm>
          <a:prstGeom prst="rect">
            <a:avLst/>
          </a:prstGeom>
          <a:no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四角形: 角を丸くする 2">
            <a:extLst>
              <a:ext uri="{FF2B5EF4-FFF2-40B4-BE49-F238E27FC236}">
                <a16:creationId xmlns:a16="http://schemas.microsoft.com/office/drawing/2014/main" id="{A6748EEE-BFE8-0428-D411-A3C184C4D340}"/>
              </a:ext>
            </a:extLst>
          </p:cNvPr>
          <p:cNvSpPr/>
          <p:nvPr/>
        </p:nvSpPr>
        <p:spPr>
          <a:xfrm>
            <a:off x="250406" y="1532190"/>
            <a:ext cx="6159051" cy="1865306"/>
          </a:xfrm>
          <a:prstGeom prst="round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CB433EE7-4E49-0F3D-0BA6-FE5832F86371}"/>
              </a:ext>
            </a:extLst>
          </p:cNvPr>
          <p:cNvSpPr txBox="1"/>
          <p:nvPr/>
        </p:nvSpPr>
        <p:spPr>
          <a:xfrm>
            <a:off x="430433" y="1537670"/>
            <a:ext cx="5915025" cy="1815882"/>
          </a:xfrm>
          <a:prstGeom prst="rect">
            <a:avLst/>
          </a:prstGeom>
          <a:noFill/>
        </p:spPr>
        <p:txBody>
          <a:bodyPr wrap="square" rtlCol="0">
            <a:spAutoFit/>
          </a:bodyPr>
          <a:lstStyle/>
          <a:p>
            <a:r>
              <a:rPr kumimoji="1" lang="ja-JP" altLang="en-US" sz="1400" dirty="0">
                <a:latin typeface="BIZ UDP明朝 Medium" panose="02020500000000000000" pitchFamily="18" charset="-128"/>
                <a:ea typeface="BIZ UDP明朝 Medium" panose="02020500000000000000" pitchFamily="18" charset="-128"/>
              </a:rPr>
              <a:t>日々、仕事やプライベートで様々な出来事がある。</a:t>
            </a:r>
            <a:endParaRPr kumimoji="1" lang="en-US" altLang="ja-JP" sz="1400" dirty="0">
              <a:latin typeface="BIZ UDP明朝 Medium" panose="02020500000000000000" pitchFamily="18" charset="-128"/>
              <a:ea typeface="BIZ UDP明朝 Medium" panose="02020500000000000000" pitchFamily="18" charset="-128"/>
            </a:endParaRPr>
          </a:p>
          <a:p>
            <a:r>
              <a:rPr kumimoji="1" lang="ja-JP" altLang="en-US" sz="1400" dirty="0">
                <a:latin typeface="BIZ UDP明朝 Medium" panose="02020500000000000000" pitchFamily="18" charset="-128"/>
                <a:ea typeface="BIZ UDP明朝 Medium" panose="02020500000000000000" pitchFamily="18" charset="-128"/>
              </a:rPr>
              <a:t>幸福感ややる気がみなぎる事もあれば、落ち込む事や、消極的になってしまう事は誰にでもある事だろう。</a:t>
            </a:r>
            <a:endParaRPr kumimoji="1" lang="en-US" altLang="ja-JP" sz="1400" dirty="0">
              <a:latin typeface="BIZ UDP明朝 Medium" panose="02020500000000000000" pitchFamily="18" charset="-128"/>
              <a:ea typeface="BIZ UDP明朝 Medium" panose="02020500000000000000" pitchFamily="18" charset="-128"/>
            </a:endParaRPr>
          </a:p>
          <a:p>
            <a:r>
              <a:rPr kumimoji="1" lang="ja-JP" altLang="en-US" sz="1400" dirty="0">
                <a:latin typeface="BIZ UDP明朝 Medium" panose="02020500000000000000" pitchFamily="18" charset="-128"/>
                <a:ea typeface="BIZ UDP明朝 Medium" panose="02020500000000000000" pitchFamily="18" charset="-128"/>
              </a:rPr>
              <a:t>しかし、どんな状況でも、どんな精神状態であっても、誰にでも平等に次の日がやってきて、その日の生活や仕事をこなさなくてはならない事もあるだろう。今回は、「ヘコんだり、落ち込んでしまった時に、自分はこのような方法で回復している・英気を養っている・気持ちを切り替えている」といったリカバリールーティーンについて、職員を対象にインタビューを行い、まとめた。</a:t>
            </a:r>
          </a:p>
        </p:txBody>
      </p:sp>
      <p:pic>
        <p:nvPicPr>
          <p:cNvPr id="7" name="図 6" descr="挿絵 が含まれている画像&#10;&#10;AI 生成コンテンツは誤りを含む可能性があります。">
            <a:extLst>
              <a:ext uri="{FF2B5EF4-FFF2-40B4-BE49-F238E27FC236}">
                <a16:creationId xmlns:a16="http://schemas.microsoft.com/office/drawing/2014/main" id="{3694A4E3-B787-E008-5AD5-D2409FA735D6}"/>
              </a:ext>
            </a:extLst>
          </p:cNvPr>
          <p:cNvPicPr>
            <a:picLocks noChangeAspect="1"/>
          </p:cNvPicPr>
          <p:nvPr/>
        </p:nvPicPr>
        <p:blipFill>
          <a:blip r:embed="rId10"/>
          <a:stretch>
            <a:fillRect/>
          </a:stretch>
        </p:blipFill>
        <p:spPr>
          <a:xfrm>
            <a:off x="4248777" y="129872"/>
            <a:ext cx="2029257" cy="954107"/>
          </a:xfrm>
          <a:prstGeom prst="rect">
            <a:avLst/>
          </a:prstGeom>
        </p:spPr>
      </p:pic>
      <p:pic>
        <p:nvPicPr>
          <p:cNvPr id="6" name="図 5">
            <a:extLst>
              <a:ext uri="{FF2B5EF4-FFF2-40B4-BE49-F238E27FC236}">
                <a16:creationId xmlns:a16="http://schemas.microsoft.com/office/drawing/2014/main" id="{FACB9B6F-1B75-FEC9-16F3-3F3B0FFAB527}"/>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4359124" y="6422252"/>
            <a:ext cx="2096194" cy="1330131"/>
          </a:xfrm>
          <a:prstGeom prst="rect">
            <a:avLst/>
          </a:prstGeom>
        </p:spPr>
      </p:pic>
    </p:spTree>
    <p:extLst>
      <p:ext uri="{BB962C8B-B14F-4D97-AF65-F5344CB8AC3E}">
        <p14:creationId xmlns:p14="http://schemas.microsoft.com/office/powerpoint/2010/main" val="2964606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a:extLst>
              <a:ext uri="{FF2B5EF4-FFF2-40B4-BE49-F238E27FC236}">
                <a16:creationId xmlns:a16="http://schemas.microsoft.com/office/drawing/2014/main" id="{19139F3D-DFF1-C2B7-D1DF-C6A7D034E745}"/>
              </a:ext>
            </a:extLst>
          </p:cNvPr>
          <p:cNvSpPr/>
          <p:nvPr/>
        </p:nvSpPr>
        <p:spPr>
          <a:xfrm>
            <a:off x="3537284" y="7966682"/>
            <a:ext cx="3035803" cy="1569985"/>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99AC382D-00B2-7636-EABE-A155AE6551A0}"/>
              </a:ext>
            </a:extLst>
          </p:cNvPr>
          <p:cNvSpPr/>
          <p:nvPr/>
        </p:nvSpPr>
        <p:spPr>
          <a:xfrm>
            <a:off x="284913" y="7966683"/>
            <a:ext cx="3252371" cy="1569985"/>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D04B5D11-34AE-8EE0-9C6A-18D2C8F8EA90}"/>
              </a:ext>
            </a:extLst>
          </p:cNvPr>
          <p:cNvSpPr txBox="1"/>
          <p:nvPr/>
        </p:nvSpPr>
        <p:spPr>
          <a:xfrm>
            <a:off x="243187" y="171768"/>
            <a:ext cx="6472518" cy="3970318"/>
          </a:xfrm>
          <a:prstGeom prst="rect">
            <a:avLst/>
          </a:prstGeom>
          <a:noFill/>
        </p:spPr>
        <p:txBody>
          <a:bodyPr wrap="square" rtlCol="0">
            <a:spAutoFit/>
          </a:bodyPr>
          <a:lstStyle/>
          <a:p>
            <a:r>
              <a:rPr kumimoji="1" lang="ja-JP" altLang="en-US" sz="1200" b="1" u="sng" dirty="0">
                <a:latin typeface="BIZ UDPゴシック" panose="020B0400000000000000" pitchFamily="50" charset="-128"/>
                <a:ea typeface="BIZ UDPゴシック" panose="020B0400000000000000" pitchFamily="50" charset="-128"/>
              </a:rPr>
              <a:t>ふらっと</a:t>
            </a:r>
            <a:endParaRPr kumimoji="1" lang="en-US" altLang="ja-JP" sz="1200" b="1" u="sng" dirty="0">
              <a:latin typeface="BIZ UDPゴシック" panose="020B0400000000000000" pitchFamily="50" charset="-128"/>
              <a:ea typeface="BIZ UDPゴシック" panose="020B0400000000000000" pitchFamily="50" charset="-128"/>
            </a:endParaRPr>
          </a:p>
          <a:p>
            <a:r>
              <a:rPr kumimoji="1" lang="ja-JP" altLang="en-US" sz="1200" b="1" dirty="0">
                <a:latin typeface="BIZ UDPゴシック" panose="020B0400000000000000" pitchFamily="50" charset="-128"/>
                <a:ea typeface="BIZ UDPゴシック" panose="020B0400000000000000" pitchFamily="50" charset="-128"/>
              </a:rPr>
              <a:t>●スタッフ</a:t>
            </a:r>
            <a:r>
              <a:rPr kumimoji="1" lang="en-US" altLang="ja-JP" sz="1200" b="1" dirty="0">
                <a:latin typeface="BIZ UDPゴシック" panose="020B0400000000000000" pitchFamily="50" charset="-128"/>
                <a:ea typeface="BIZ UDPゴシック" panose="020B0400000000000000" pitchFamily="50" charset="-128"/>
              </a:rPr>
              <a:t>A</a:t>
            </a:r>
          </a:p>
          <a:p>
            <a:r>
              <a:rPr kumimoji="1" lang="ja-JP" altLang="en-US" sz="1200" dirty="0">
                <a:latin typeface="BIZ UDPゴシック" panose="020B0400000000000000" pitchFamily="50" charset="-128"/>
                <a:ea typeface="BIZ UDPゴシック" panose="020B0400000000000000" pitchFamily="50" charset="-128"/>
              </a:rPr>
              <a:t>・友人、上司、同僚に相談や愚痴など。</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・日帰り温泉施設に行きリフレッシュ。</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・一度職場から出て、気分転換。</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・利用者さんと散歩に行く。</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・ドラマを見て泣く。</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・嫌な思いをした時は、反面教師として、自分はこんな事しないようにしようと思う。</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・酷い事を言ったりやったりしてしまう人は、自分ではそのような衝動を抑えられない荒れている人なので、相手の方が可哀想だと思う事にしている。</a:t>
            </a:r>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b="1" dirty="0">
                <a:latin typeface="BIZ UDPゴシック" panose="020B0400000000000000" pitchFamily="50" charset="-128"/>
                <a:ea typeface="BIZ UDPゴシック" panose="020B0400000000000000" pitchFamily="50" charset="-128"/>
              </a:rPr>
              <a:t>●スタッフ</a:t>
            </a:r>
            <a:r>
              <a:rPr kumimoji="1" lang="en-US" altLang="ja-JP" sz="1200" b="1" dirty="0">
                <a:latin typeface="BIZ UDPゴシック" panose="020B0400000000000000" pitchFamily="50" charset="-128"/>
                <a:ea typeface="BIZ UDPゴシック" panose="020B0400000000000000" pitchFamily="50" charset="-128"/>
              </a:rPr>
              <a:t>B</a:t>
            </a:r>
          </a:p>
          <a:p>
            <a:r>
              <a:rPr kumimoji="1" lang="ja-JP" altLang="en-US" sz="1200" dirty="0">
                <a:latin typeface="BIZ UDPゴシック" panose="020B0400000000000000" pitchFamily="50" charset="-128"/>
                <a:ea typeface="BIZ UDPゴシック" panose="020B0400000000000000" pitchFamily="50" charset="-128"/>
              </a:rPr>
              <a:t>・子どもに一緒に遊んでもらう</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・勉強をする</a:t>
            </a:r>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b="1" dirty="0">
                <a:latin typeface="BIZ UDPゴシック" panose="020B0400000000000000" pitchFamily="50" charset="-128"/>
                <a:ea typeface="BIZ UDPゴシック" panose="020B0400000000000000" pitchFamily="50" charset="-128"/>
              </a:rPr>
              <a:t>●スタッフＣ</a:t>
            </a:r>
            <a:endParaRPr kumimoji="1" lang="en-US" altLang="ja-JP" sz="1200" b="1"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・基本へコまない。仮にヘコんだとしたら、一旦気持ちの整理をおこなう。失敗した所で、「どうにかなる」、「なるようになるだろう」という気持ちを持ち、気にしすぎないようにする。</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・もうやってしまった事は仕方ないので、切り替えて、次どうしていくかを考える。</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・人間関係で悩んだ時は、自分を嫌いな人は相手の事なので、「どうする事もできないし、このままでも良いか」と思うようにする。</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B69F12FB-66D2-5604-E620-64EDEFD463BE}"/>
              </a:ext>
            </a:extLst>
          </p:cNvPr>
          <p:cNvSpPr txBox="1"/>
          <p:nvPr/>
        </p:nvSpPr>
        <p:spPr>
          <a:xfrm>
            <a:off x="3214159" y="9536668"/>
            <a:ext cx="510363" cy="369332"/>
          </a:xfrm>
          <a:prstGeom prst="rect">
            <a:avLst/>
          </a:prstGeom>
          <a:noFill/>
        </p:spPr>
        <p:txBody>
          <a:bodyPr wrap="square" rtlCol="0">
            <a:spAutoFit/>
          </a:bodyPr>
          <a:lstStyle/>
          <a:p>
            <a:r>
              <a:rPr kumimoji="1" lang="en-US" altLang="ja-JP" dirty="0"/>
              <a:t>4</a:t>
            </a:r>
            <a:endParaRPr kumimoji="1" lang="ja-JP" altLang="en-US" dirty="0"/>
          </a:p>
        </p:txBody>
      </p:sp>
      <p:sp>
        <p:nvSpPr>
          <p:cNvPr id="2" name="正方形/長方形 1">
            <a:extLst>
              <a:ext uri="{FF2B5EF4-FFF2-40B4-BE49-F238E27FC236}">
                <a16:creationId xmlns:a16="http://schemas.microsoft.com/office/drawing/2014/main" id="{8D1AA68D-686D-3F48-865F-58884C4CCF3F}"/>
              </a:ext>
            </a:extLst>
          </p:cNvPr>
          <p:cNvSpPr/>
          <p:nvPr/>
        </p:nvSpPr>
        <p:spPr>
          <a:xfrm>
            <a:off x="233081" y="100326"/>
            <a:ext cx="6472518" cy="4074997"/>
          </a:xfrm>
          <a:prstGeom prst="rect">
            <a:avLst/>
          </a:prstGeom>
          <a:no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19ADF6F9-5B7D-6512-190E-FD59F56ED50F}"/>
              </a:ext>
            </a:extLst>
          </p:cNvPr>
          <p:cNvSpPr txBox="1"/>
          <p:nvPr/>
        </p:nvSpPr>
        <p:spPr>
          <a:xfrm>
            <a:off x="299337" y="7961844"/>
            <a:ext cx="2231572" cy="338554"/>
          </a:xfrm>
          <a:prstGeom prst="rect">
            <a:avLst/>
          </a:prstGeom>
          <a:noFill/>
        </p:spPr>
        <p:txBody>
          <a:bodyPr wrap="square" rtlCol="0">
            <a:spAutoFit/>
          </a:bodyPr>
          <a:lstStyle/>
          <a:p>
            <a:r>
              <a:rPr kumimoji="1" lang="ja-JP" altLang="en-US" sz="1600" b="1" dirty="0"/>
              <a:t>編集後記</a:t>
            </a:r>
          </a:p>
        </p:txBody>
      </p:sp>
      <p:sp>
        <p:nvSpPr>
          <p:cNvPr id="4" name="テキスト ボックス 3">
            <a:extLst>
              <a:ext uri="{FF2B5EF4-FFF2-40B4-BE49-F238E27FC236}">
                <a16:creationId xmlns:a16="http://schemas.microsoft.com/office/drawing/2014/main" id="{25DD21C9-B891-4E20-89B8-26E16EB1A3DD}"/>
              </a:ext>
            </a:extLst>
          </p:cNvPr>
          <p:cNvSpPr txBox="1"/>
          <p:nvPr/>
        </p:nvSpPr>
        <p:spPr>
          <a:xfrm>
            <a:off x="264291" y="8192342"/>
            <a:ext cx="3339249" cy="1277273"/>
          </a:xfrm>
          <a:prstGeom prst="rect">
            <a:avLst/>
          </a:prstGeom>
          <a:noFill/>
        </p:spPr>
        <p:txBody>
          <a:bodyPr wrap="square" rtlCol="0">
            <a:spAutoFit/>
          </a:bodyPr>
          <a:lstStyle/>
          <a:p>
            <a:r>
              <a:rPr kumimoji="1" lang="ja-JP" altLang="en-US" sz="1100" b="1" dirty="0">
                <a:latin typeface="BIZ UDP明朝 Medium" panose="02020500000000000000" pitchFamily="18" charset="-128"/>
                <a:ea typeface="BIZ UDP明朝 Medium" panose="02020500000000000000" pitchFamily="18" charset="-128"/>
              </a:rPr>
              <a:t>インタビューにお答えくださった各部署職員の皆様、ご協力、誠にありがとうございました。個人的に、「まずヘコむという事があまりない」という方が意外にも多く、驚きました。</a:t>
            </a:r>
            <a:endParaRPr kumimoji="1" lang="en-US" altLang="ja-JP" sz="1100" b="1" dirty="0">
              <a:latin typeface="BIZ UDP明朝 Medium" panose="02020500000000000000" pitchFamily="18" charset="-128"/>
              <a:ea typeface="BIZ UDP明朝 Medium" panose="02020500000000000000" pitchFamily="18" charset="-128"/>
            </a:endParaRPr>
          </a:p>
          <a:p>
            <a:r>
              <a:rPr kumimoji="1" lang="ja-JP" altLang="en-US" sz="1100" b="1" dirty="0">
                <a:latin typeface="BIZ UDP明朝 Medium" panose="02020500000000000000" pitchFamily="18" charset="-128"/>
                <a:ea typeface="BIZ UDP明朝 Medium" panose="02020500000000000000" pitchFamily="18" charset="-128"/>
              </a:rPr>
              <a:t>これからも労働、並びに日々の人生を健やかに送る為に、自らの心身を大切に、しっかりと自己管理に努めていこうと思います。　　　　　　ニュースレター編集員</a:t>
            </a:r>
          </a:p>
        </p:txBody>
      </p:sp>
      <p:sp>
        <p:nvSpPr>
          <p:cNvPr id="5" name="テキスト ボックス 4">
            <a:extLst>
              <a:ext uri="{FF2B5EF4-FFF2-40B4-BE49-F238E27FC236}">
                <a16:creationId xmlns:a16="http://schemas.microsoft.com/office/drawing/2014/main" id="{C447C757-9B68-B79F-71EA-BDDE64683D66}"/>
              </a:ext>
            </a:extLst>
          </p:cNvPr>
          <p:cNvSpPr txBox="1"/>
          <p:nvPr/>
        </p:nvSpPr>
        <p:spPr>
          <a:xfrm>
            <a:off x="3614056" y="8048346"/>
            <a:ext cx="3091543" cy="1354217"/>
          </a:xfrm>
          <a:prstGeom prst="rect">
            <a:avLst/>
          </a:prstGeom>
          <a:noFill/>
        </p:spPr>
        <p:txBody>
          <a:bodyPr wrap="square" rtlCol="0">
            <a:spAutoFit/>
          </a:bodyPr>
          <a:lstStyle/>
          <a:p>
            <a:r>
              <a:rPr lang="ja-JP" altLang="en-US" sz="1800" b="1" kern="100" dirty="0">
                <a:latin typeface="游明朝" panose="02020400000000000000" pitchFamily="18" charset="-128"/>
                <a:ea typeface="游明朝" panose="02020400000000000000" pitchFamily="18" charset="-128"/>
                <a:cs typeface="Times New Roman" panose="02020603050405020304" pitchFamily="18" charset="0"/>
              </a:rPr>
              <a:t>法人本部</a:t>
            </a:r>
            <a:endParaRPr lang="en-US" altLang="ja-JP" sz="1800" b="1" kern="100" dirty="0">
              <a:latin typeface="游明朝" panose="02020400000000000000" pitchFamily="18" charset="-128"/>
              <a:ea typeface="游明朝" panose="02020400000000000000" pitchFamily="18" charset="-128"/>
              <a:cs typeface="Times New Roman" panose="02020603050405020304" pitchFamily="18" charset="0"/>
            </a:endParaRPr>
          </a:p>
          <a:p>
            <a:r>
              <a:rPr lang="ja-JP" altLang="en-US" sz="1600" kern="100" dirty="0">
                <a:effectLst/>
                <a:latin typeface="游明朝" panose="02020400000000000000" pitchFamily="18" charset="-128"/>
                <a:ea typeface="游明朝" panose="02020400000000000000" pitchFamily="18" charset="-128"/>
                <a:cs typeface="Times New Roman" panose="02020603050405020304" pitchFamily="18" charset="0"/>
              </a:rPr>
              <a:t>群馬県太田市鶴生田町</a:t>
            </a:r>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733-123</a:t>
            </a:r>
            <a:r>
              <a:rPr lang="ja-JP" altLang="en-US" sz="16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TEL</a:t>
            </a:r>
            <a:r>
              <a:rPr lang="ja-JP" altLang="en-US" sz="16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0276</a:t>
            </a:r>
            <a:r>
              <a:rPr lang="ja-JP" altLang="en-US" sz="16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20</a:t>
            </a:r>
            <a:r>
              <a:rPr lang="ja-JP" altLang="en-US" sz="16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2509</a:t>
            </a:r>
            <a:r>
              <a:rPr lang="ja-JP" altLang="en-US" sz="16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FAX :0276</a:t>
            </a:r>
            <a:r>
              <a:rPr lang="ja-JP" altLang="en-US" sz="16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20</a:t>
            </a:r>
            <a:r>
              <a:rPr lang="ja-JP" altLang="en-US" sz="1600" kern="100" dirty="0">
                <a:latin typeface="游明朝" panose="02020400000000000000" pitchFamily="18" charset="-128"/>
                <a:ea typeface="游明朝" panose="02020400000000000000" pitchFamily="18" charset="-128"/>
                <a:cs typeface="Times New Roman" panose="02020603050405020304" pitchFamily="18" charset="0"/>
              </a:rPr>
              <a:t>）</a:t>
            </a:r>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2510</a:t>
            </a:r>
          </a:p>
          <a:p>
            <a:r>
              <a:rPr lang="en-US" altLang="ja-JP" sz="1600" kern="100" dirty="0">
                <a:latin typeface="游明朝" panose="02020400000000000000" pitchFamily="18" charset="-128"/>
                <a:ea typeface="游明朝" panose="02020400000000000000" pitchFamily="18" charset="-128"/>
                <a:cs typeface="Times New Roman" panose="02020603050405020304" pitchFamily="18" charset="0"/>
              </a:rPr>
              <a:t>HP</a:t>
            </a:r>
            <a:r>
              <a:rPr lang="ja-JP" altLang="en-US" sz="1600" kern="100" dirty="0">
                <a:latin typeface="游明朝" panose="02020400000000000000" pitchFamily="18" charset="-128"/>
                <a:ea typeface="游明朝" panose="02020400000000000000" pitchFamily="18" charset="-128"/>
                <a:cs typeface="Times New Roman" panose="02020603050405020304" pitchFamily="18" charset="0"/>
              </a:rPr>
              <a:t>：</a:t>
            </a:r>
            <a:r>
              <a:rPr lang="en-US" altLang="ja-JP" sz="1600" dirty="0">
                <a:effectLst/>
                <a:latin typeface="游ゴシック" panose="020B0400000000000000" pitchFamily="50" charset="-128"/>
                <a:cs typeface="Times New Roman" panose="02020603050405020304" pitchFamily="18" charset="0"/>
              </a:rPr>
              <a:t>http//arcadia-gr.com</a:t>
            </a:r>
            <a:endPar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6" name="テキスト ボックス 5">
            <a:extLst>
              <a:ext uri="{FF2B5EF4-FFF2-40B4-BE49-F238E27FC236}">
                <a16:creationId xmlns:a16="http://schemas.microsoft.com/office/drawing/2014/main" id="{22D9BECB-321E-D30A-0926-B5799AF6F2ED}"/>
              </a:ext>
            </a:extLst>
          </p:cNvPr>
          <p:cNvSpPr txBox="1"/>
          <p:nvPr/>
        </p:nvSpPr>
        <p:spPr>
          <a:xfrm>
            <a:off x="299337" y="4319367"/>
            <a:ext cx="6416368" cy="3539430"/>
          </a:xfrm>
          <a:prstGeom prst="rect">
            <a:avLst/>
          </a:prstGeom>
          <a:noFill/>
        </p:spPr>
        <p:txBody>
          <a:bodyPr wrap="square" rtlCol="0">
            <a:spAutoFit/>
          </a:bodyPr>
          <a:lstStyle/>
          <a:p>
            <a:r>
              <a:rPr lang="ja-JP" altLang="ja-JP" sz="1400" b="1" u="sng" dirty="0"/>
              <a:t>まとめとして</a:t>
            </a:r>
            <a:endParaRPr lang="en-US" altLang="ja-JP" sz="1400" b="1" u="sng" dirty="0"/>
          </a:p>
          <a:p>
            <a:endParaRPr lang="ja-JP" altLang="ja-JP" sz="1400" b="1" dirty="0"/>
          </a:p>
          <a:p>
            <a:r>
              <a:rPr lang="ja-JP" altLang="en-US" sz="1400" dirty="0"/>
              <a:t>　</a:t>
            </a:r>
            <a:r>
              <a:rPr lang="ja-JP" altLang="ja-JP" sz="1400" dirty="0"/>
              <a:t>職員各自のインタビュに対する回答を、あえてまとめる必要もないと思うのですが…</a:t>
            </a:r>
          </a:p>
          <a:p>
            <a:r>
              <a:rPr lang="ja-JP" altLang="en-US" sz="1400" dirty="0"/>
              <a:t>　</a:t>
            </a:r>
            <a:r>
              <a:rPr lang="ja-JP" altLang="ja-JP" sz="1400" dirty="0"/>
              <a:t>＜ヘコむ＞という表現自体が今風の言葉であり、</a:t>
            </a:r>
            <a:r>
              <a:rPr lang="ja-JP" altLang="en-US" sz="1400" dirty="0"/>
              <a:t>又、</a:t>
            </a:r>
            <a:r>
              <a:rPr lang="ja-JP" altLang="ja-JP" sz="1400" dirty="0"/>
              <a:t>＜凹む＞という訳のわからない使い方をされる</a:t>
            </a:r>
            <a:r>
              <a:rPr lang="ja-JP" altLang="en-US" sz="1400" dirty="0"/>
              <a:t>ようになってきています。</a:t>
            </a:r>
            <a:endParaRPr lang="ja-JP" altLang="ja-JP" sz="1400" dirty="0"/>
          </a:p>
          <a:p>
            <a:r>
              <a:rPr lang="ja-JP" altLang="en-US" sz="1400" dirty="0"/>
              <a:t>　</a:t>
            </a:r>
            <a:r>
              <a:rPr lang="ja-JP" altLang="ja-JP" sz="1400" dirty="0"/>
              <a:t>＜ヘコむ＞という意味合いは一体何を意味するのだろうか？各人それぞれ異なると思うのです。</a:t>
            </a:r>
          </a:p>
          <a:p>
            <a:r>
              <a:rPr lang="ja-JP" altLang="en-US" sz="1400" dirty="0"/>
              <a:t>　</a:t>
            </a:r>
            <a:r>
              <a:rPr lang="ja-JP" altLang="ja-JP" sz="1400" dirty="0"/>
              <a:t>凹む出来事はどのようなときに起きるのか？</a:t>
            </a:r>
            <a:r>
              <a:rPr lang="ja-JP" altLang="en-US" sz="1400" dirty="0"/>
              <a:t>それを明白にすることも大切だと思うから</a:t>
            </a:r>
            <a:r>
              <a:rPr lang="en-US" altLang="ja-JP" sz="1400" dirty="0"/>
              <a:t>〈</a:t>
            </a:r>
            <a:r>
              <a:rPr lang="ja-JP" altLang="en-US" sz="1400" dirty="0"/>
              <a:t>職場のメンタルヘルス</a:t>
            </a:r>
            <a:r>
              <a:rPr lang="en-US" altLang="ja-JP" sz="1400" dirty="0"/>
              <a:t>〉</a:t>
            </a:r>
            <a:r>
              <a:rPr lang="ja-JP" altLang="en-US" sz="1400" dirty="0"/>
              <a:t>という課題は今後皆で取り組んでいかなければ</a:t>
            </a:r>
            <a:r>
              <a:rPr lang="en-US" altLang="ja-JP" sz="1400" dirty="0"/>
              <a:t>……</a:t>
            </a:r>
            <a:r>
              <a:rPr lang="ja-JP" altLang="en-US" sz="1400" dirty="0"/>
              <a:t>。</a:t>
            </a:r>
            <a:endParaRPr lang="ja-JP" altLang="ja-JP" sz="1400" dirty="0"/>
          </a:p>
          <a:p>
            <a:r>
              <a:rPr lang="ja-JP" altLang="ja-JP" sz="1400" dirty="0"/>
              <a:t>　冒頭言にもあるように＜人は誰しも凹むものだ。どのようなときに？どのようなヘコみ方をするのか？＞という要因について一言ほしかった気がします。</a:t>
            </a:r>
          </a:p>
          <a:p>
            <a:r>
              <a:rPr lang="ja-JP" altLang="ja-JP" sz="1400" dirty="0"/>
              <a:t>　職員がこれを契機として、ヘコんだ時、他者の気持ちの切り替え方法を学びながら、自身を高めていくことを期待したいものです。</a:t>
            </a:r>
          </a:p>
          <a:p>
            <a:r>
              <a:rPr lang="ja-JP" altLang="ja-JP" sz="1400" b="1" dirty="0"/>
              <a:t>編集委員</a:t>
            </a:r>
          </a:p>
        </p:txBody>
      </p:sp>
      <p:sp>
        <p:nvSpPr>
          <p:cNvPr id="11" name="正方形/長方形 10">
            <a:extLst>
              <a:ext uri="{FF2B5EF4-FFF2-40B4-BE49-F238E27FC236}">
                <a16:creationId xmlns:a16="http://schemas.microsoft.com/office/drawing/2014/main" id="{AB98074A-B541-2445-229D-688942CAF205}"/>
              </a:ext>
            </a:extLst>
          </p:cNvPr>
          <p:cNvSpPr/>
          <p:nvPr/>
        </p:nvSpPr>
        <p:spPr>
          <a:xfrm>
            <a:off x="243187" y="4286272"/>
            <a:ext cx="6472518" cy="3536225"/>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 name="図 12">
            <a:extLst>
              <a:ext uri="{FF2B5EF4-FFF2-40B4-BE49-F238E27FC236}">
                <a16:creationId xmlns:a16="http://schemas.microsoft.com/office/drawing/2014/main" id="{60E9B71E-398F-C369-61E3-E9A43B9724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43079" y="1915590"/>
            <a:ext cx="1094603" cy="1173571"/>
          </a:xfrm>
          <a:prstGeom prst="rect">
            <a:avLst/>
          </a:prstGeom>
        </p:spPr>
      </p:pic>
      <p:pic>
        <p:nvPicPr>
          <p:cNvPr id="15" name="図 14">
            <a:extLst>
              <a:ext uri="{FF2B5EF4-FFF2-40B4-BE49-F238E27FC236}">
                <a16:creationId xmlns:a16="http://schemas.microsoft.com/office/drawing/2014/main" id="{26B76313-57A7-DB1F-D2DD-311E99447E81}"/>
              </a:ext>
            </a:extLst>
          </p:cNvPr>
          <p:cNvPicPr>
            <a:picLocks noChangeAspect="1"/>
          </p:cNvPicPr>
          <p:nvPr/>
        </p:nvPicPr>
        <p:blipFill>
          <a:blip r:embed="rId3">
            <a:extLst>
              <a:ext uri="{28A0092B-C50C-407E-A947-70E740481C1C}">
                <a14:useLocalDpi xmlns:a14="http://schemas.microsoft.com/office/drawing/2010/main" val="0"/>
              </a:ext>
            </a:extLst>
          </a:blip>
          <a:srcRect b="33420"/>
          <a:stretch>
            <a:fillRect/>
          </a:stretch>
        </p:blipFill>
        <p:spPr>
          <a:xfrm>
            <a:off x="3090656" y="251034"/>
            <a:ext cx="2499725" cy="1149384"/>
          </a:xfrm>
          <a:prstGeom prst="rect">
            <a:avLst/>
          </a:prstGeom>
        </p:spPr>
      </p:pic>
    </p:spTree>
    <p:extLst>
      <p:ext uri="{BB962C8B-B14F-4D97-AF65-F5344CB8AC3E}">
        <p14:creationId xmlns:p14="http://schemas.microsoft.com/office/powerpoint/2010/main" val="1438315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C99F7488-6D07-32B1-38E5-63E7F7DF4687}"/>
              </a:ext>
            </a:extLst>
          </p:cNvPr>
          <p:cNvSpPr txBox="1"/>
          <p:nvPr/>
        </p:nvSpPr>
        <p:spPr>
          <a:xfrm>
            <a:off x="3429000" y="9574037"/>
            <a:ext cx="510363" cy="369332"/>
          </a:xfrm>
          <a:prstGeom prst="rect">
            <a:avLst/>
          </a:prstGeom>
          <a:noFill/>
        </p:spPr>
        <p:txBody>
          <a:bodyPr wrap="square" rtlCol="0">
            <a:spAutoFit/>
          </a:bodyPr>
          <a:lstStyle/>
          <a:p>
            <a:r>
              <a:rPr kumimoji="1" lang="en-US" altLang="ja-JP" dirty="0"/>
              <a:t>3</a:t>
            </a:r>
            <a:endParaRPr kumimoji="1" lang="ja-JP" altLang="en-US" dirty="0"/>
          </a:p>
        </p:txBody>
      </p:sp>
      <p:sp>
        <p:nvSpPr>
          <p:cNvPr id="19" name="テキスト ボックス 18">
            <a:extLst>
              <a:ext uri="{FF2B5EF4-FFF2-40B4-BE49-F238E27FC236}">
                <a16:creationId xmlns:a16="http://schemas.microsoft.com/office/drawing/2014/main" id="{01D6F1E3-307E-3287-73B6-025B4445AA25}"/>
              </a:ext>
            </a:extLst>
          </p:cNvPr>
          <p:cNvSpPr txBox="1"/>
          <p:nvPr/>
        </p:nvSpPr>
        <p:spPr>
          <a:xfrm>
            <a:off x="132346" y="731676"/>
            <a:ext cx="6357473" cy="8956298"/>
          </a:xfrm>
          <a:prstGeom prst="rect">
            <a:avLst/>
          </a:prstGeom>
          <a:noFill/>
        </p:spPr>
        <p:txBody>
          <a:bodyPr wrap="square" rtlCol="0">
            <a:spAutoFit/>
          </a:bodyPr>
          <a:lstStyle/>
          <a:p>
            <a:r>
              <a:rPr lang="ja-JP" altLang="en-US" sz="1600" b="1" u="sng" dirty="0"/>
              <a:t>はばたき</a:t>
            </a:r>
            <a:endParaRPr lang="en-US" altLang="ja-JP" sz="1600" b="1" u="sng" dirty="0"/>
          </a:p>
          <a:p>
            <a:endParaRPr lang="en-US" altLang="ja-JP" sz="1600" dirty="0"/>
          </a:p>
          <a:p>
            <a:r>
              <a:rPr lang="ja-JP" altLang="en-US" sz="1600" dirty="0"/>
              <a:t>●</a:t>
            </a:r>
            <a:r>
              <a:rPr lang="ja-JP" altLang="en-US" sz="1600" b="1" dirty="0"/>
              <a:t>スタッフ</a:t>
            </a:r>
            <a:r>
              <a:rPr lang="en-US" altLang="ja-JP" sz="1600" b="1" dirty="0"/>
              <a:t>A</a:t>
            </a:r>
            <a:endParaRPr lang="ja-JP" altLang="ja-JP" sz="1600" b="1" dirty="0"/>
          </a:p>
          <a:p>
            <a:r>
              <a:rPr lang="ja-JP" altLang="ja-JP" sz="1600" dirty="0"/>
              <a:t>へこんだ時は無理に「これをしよう！」と思わず気分が晴れるのを待つようにしている。そもそもへこんだことについてあまり考えないようにしているし、ちゃんと愚痴をこぼしたり、自分ですっきりさせていることが多い気がする。</a:t>
            </a:r>
            <a:endParaRPr lang="en-US" altLang="ja-JP" sz="1600" dirty="0"/>
          </a:p>
          <a:p>
            <a:endParaRPr lang="ja-JP" altLang="ja-JP" sz="1600" dirty="0"/>
          </a:p>
          <a:p>
            <a:r>
              <a:rPr lang="ja-JP" altLang="en-US" sz="1600" b="1" dirty="0"/>
              <a:t>●スタッフ</a:t>
            </a:r>
            <a:r>
              <a:rPr lang="en-US" altLang="ja-JP" sz="1600" b="1" dirty="0"/>
              <a:t>B</a:t>
            </a:r>
            <a:endParaRPr lang="ja-JP" altLang="ja-JP" sz="1600" b="1" dirty="0"/>
          </a:p>
          <a:p>
            <a:r>
              <a:rPr lang="ja-JP" altLang="ja-JP" sz="1600" dirty="0"/>
              <a:t>おいしいご飯を会社の同僚や友達、家族と食べながらそのことについて気が済むまで話すことです。やっぱりへこむって【つらい、かなしい、くやしい】っていう「とどめておきたくない感情」が自分の中に渦巻いている状態だと思うので、それを自分の外に出す作業を意識的にしたいなと思っています！</a:t>
            </a:r>
          </a:p>
          <a:p>
            <a:r>
              <a:rPr lang="en-US" altLang="ja-JP" sz="1600" dirty="0"/>
              <a:t> </a:t>
            </a:r>
            <a:endParaRPr lang="ja-JP" altLang="ja-JP" sz="1600" dirty="0"/>
          </a:p>
          <a:p>
            <a:r>
              <a:rPr lang="ja-JP" altLang="en-US" sz="1600" b="1" dirty="0"/>
              <a:t>●スタッフ</a:t>
            </a:r>
            <a:r>
              <a:rPr lang="ja-JP" altLang="ja-JP" sz="1600" b="1" dirty="0"/>
              <a:t>Ｃ</a:t>
            </a:r>
          </a:p>
          <a:p>
            <a:r>
              <a:rPr lang="ja-JP" altLang="ja-JP" sz="1600" dirty="0"/>
              <a:t>・仕事で嫌なことがあったときは、「すべてを忘れる」ようにしている。</a:t>
            </a:r>
          </a:p>
          <a:p>
            <a:r>
              <a:rPr lang="ja-JP" altLang="ja-JP" sz="1600" dirty="0"/>
              <a:t>→すべてを忘れる</a:t>
            </a:r>
            <a:r>
              <a:rPr lang="en-US" altLang="ja-JP" sz="1600" dirty="0"/>
              <a:t>=</a:t>
            </a:r>
            <a:r>
              <a:rPr lang="ja-JP" altLang="ja-JP" sz="1600" dirty="0"/>
              <a:t>「仕事のことを切り離す」こと。でもたまにそれを超えてくることもある。そうなったときは、家族に一方的に話すようにしている。または、自分の支えになる「頑張りたい」という気持ちを原動力にして頑張れている。</a:t>
            </a:r>
          </a:p>
          <a:p>
            <a:r>
              <a:rPr lang="en-US" altLang="ja-JP" sz="1600" dirty="0"/>
              <a:t> </a:t>
            </a:r>
            <a:endParaRPr lang="ja-JP" altLang="ja-JP" sz="1600" dirty="0"/>
          </a:p>
          <a:p>
            <a:r>
              <a:rPr lang="ja-JP" altLang="en-US" sz="1600" b="1" dirty="0"/>
              <a:t>●スタッフ</a:t>
            </a:r>
            <a:r>
              <a:rPr lang="ja-JP" altLang="ja-JP" sz="1600" b="1" dirty="0"/>
              <a:t>Ｄ</a:t>
            </a:r>
          </a:p>
          <a:p>
            <a:r>
              <a:rPr lang="ja-JP" altLang="ja-JP" sz="1600" dirty="0"/>
              <a:t>・自分の中で明確に境界線を引いて、それを超えてこないように現場で距離をとるようにしている。無理やり超えてこようとする人も居らっしゃいますが、距離感の調整は都度できるようになった。結果としては、嫌なことがないようにしている。理由としては、「嫌だな」と思うと、態度や姿勢等の言動に繋がってしまうから。</a:t>
            </a:r>
          </a:p>
          <a:p>
            <a:r>
              <a:rPr lang="en-US" altLang="ja-JP" sz="1600" dirty="0"/>
              <a:t> </a:t>
            </a:r>
            <a:endParaRPr lang="ja-JP" altLang="ja-JP" sz="1600" dirty="0"/>
          </a:p>
          <a:p>
            <a:r>
              <a:rPr lang="ja-JP" altLang="en-US" sz="1600" b="1" dirty="0"/>
              <a:t>●スタッフ</a:t>
            </a:r>
            <a:r>
              <a:rPr lang="ja-JP" altLang="ja-JP" sz="1600" b="1" dirty="0"/>
              <a:t>Ｅ</a:t>
            </a:r>
          </a:p>
          <a:p>
            <a:r>
              <a:rPr lang="ja-JP" altLang="ja-JP" sz="1600" dirty="0"/>
              <a:t>・美味しいものを食べる。これは、ストレスが掛かってきたと感じていると、自然と食べたくなってくる。意識的に「たべにいこう」というより気づいたら、おいしい食べ物に誘われている感覚。食べることが出来ると、「考えすぎだったか」と元居た位置に戻れる。リセットされる感覚になる。</a:t>
            </a:r>
          </a:p>
        </p:txBody>
      </p:sp>
      <p:sp>
        <p:nvSpPr>
          <p:cNvPr id="4" name="正方形/長方形 3">
            <a:extLst>
              <a:ext uri="{FF2B5EF4-FFF2-40B4-BE49-F238E27FC236}">
                <a16:creationId xmlns:a16="http://schemas.microsoft.com/office/drawing/2014/main" id="{DF99819D-1174-E6A9-D370-EF42CEFA4AB0}"/>
              </a:ext>
            </a:extLst>
          </p:cNvPr>
          <p:cNvSpPr/>
          <p:nvPr/>
        </p:nvSpPr>
        <p:spPr>
          <a:xfrm>
            <a:off x="156412" y="135139"/>
            <a:ext cx="6569242" cy="9438898"/>
          </a:xfrm>
          <a:prstGeom prst="rect">
            <a:avLst/>
          </a:prstGeom>
          <a:no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 name="図 5">
            <a:extLst>
              <a:ext uri="{FF2B5EF4-FFF2-40B4-BE49-F238E27FC236}">
                <a16:creationId xmlns:a16="http://schemas.microsoft.com/office/drawing/2014/main" id="{15A21560-71F3-4EB5-2018-56D914DFDB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50100" y="212204"/>
            <a:ext cx="1170194" cy="1165412"/>
          </a:xfrm>
          <a:prstGeom prst="rect">
            <a:avLst/>
          </a:prstGeom>
        </p:spPr>
      </p:pic>
      <p:pic>
        <p:nvPicPr>
          <p:cNvPr id="8" name="図 7">
            <a:extLst>
              <a:ext uri="{FF2B5EF4-FFF2-40B4-BE49-F238E27FC236}">
                <a16:creationId xmlns:a16="http://schemas.microsoft.com/office/drawing/2014/main" id="{B388E9EA-B09C-ED82-9C5C-6CFA20842A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84176" y="229864"/>
            <a:ext cx="1205643" cy="1165412"/>
          </a:xfrm>
          <a:prstGeom prst="rect">
            <a:avLst/>
          </a:prstGeom>
        </p:spPr>
      </p:pic>
      <p:pic>
        <p:nvPicPr>
          <p:cNvPr id="12" name="図 11">
            <a:extLst>
              <a:ext uri="{FF2B5EF4-FFF2-40B4-BE49-F238E27FC236}">
                <a16:creationId xmlns:a16="http://schemas.microsoft.com/office/drawing/2014/main" id="{30DB4984-5044-4FF5-752E-94DD2BA278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65406" y="476281"/>
            <a:ext cx="1457567" cy="760081"/>
          </a:xfrm>
          <a:prstGeom prst="rect">
            <a:avLst/>
          </a:prstGeom>
        </p:spPr>
      </p:pic>
    </p:spTree>
    <p:extLst>
      <p:ext uri="{BB962C8B-B14F-4D97-AF65-F5344CB8AC3E}">
        <p14:creationId xmlns:p14="http://schemas.microsoft.com/office/powerpoint/2010/main" val="61708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4BF52B28-A8A5-BEB5-DA57-F4296FBF38A9}"/>
              </a:ext>
            </a:extLst>
          </p:cNvPr>
          <p:cNvSpPr txBox="1"/>
          <p:nvPr/>
        </p:nvSpPr>
        <p:spPr>
          <a:xfrm>
            <a:off x="3306538" y="9589167"/>
            <a:ext cx="510363" cy="369332"/>
          </a:xfrm>
          <a:prstGeom prst="rect">
            <a:avLst/>
          </a:prstGeom>
          <a:noFill/>
        </p:spPr>
        <p:txBody>
          <a:bodyPr wrap="square" rtlCol="0">
            <a:spAutoFit/>
          </a:bodyPr>
          <a:lstStyle/>
          <a:p>
            <a:r>
              <a:rPr kumimoji="1" lang="en-US" altLang="ja-JP" dirty="0"/>
              <a:t>2</a:t>
            </a:r>
            <a:endParaRPr kumimoji="1" lang="ja-JP" altLang="en-US" dirty="0"/>
          </a:p>
        </p:txBody>
      </p:sp>
      <p:sp>
        <p:nvSpPr>
          <p:cNvPr id="3" name="テキスト ボックス 2">
            <a:extLst>
              <a:ext uri="{FF2B5EF4-FFF2-40B4-BE49-F238E27FC236}">
                <a16:creationId xmlns:a16="http://schemas.microsoft.com/office/drawing/2014/main" id="{232B8140-49CE-DE22-42DB-B7698905DBE3}"/>
              </a:ext>
            </a:extLst>
          </p:cNvPr>
          <p:cNvSpPr txBox="1"/>
          <p:nvPr/>
        </p:nvSpPr>
        <p:spPr>
          <a:xfrm>
            <a:off x="178326" y="432814"/>
            <a:ext cx="6256423" cy="9525685"/>
          </a:xfrm>
          <a:prstGeom prst="rect">
            <a:avLst/>
          </a:prstGeom>
          <a:noFill/>
        </p:spPr>
        <p:txBody>
          <a:bodyPr wrap="square" rtlCol="0">
            <a:spAutoFit/>
          </a:bodyPr>
          <a:lstStyle/>
          <a:p>
            <a:r>
              <a:rPr lang="en-US" altLang="ja-JP" sz="1100" dirty="0"/>
              <a:t> </a:t>
            </a:r>
            <a:endParaRPr lang="ja-JP" altLang="ja-JP" sz="1100" dirty="0"/>
          </a:p>
          <a:p>
            <a:r>
              <a:rPr lang="en-US" altLang="ja-JP" u="sng" dirty="0"/>
              <a:t> </a:t>
            </a:r>
            <a:r>
              <a:rPr lang="ja-JP" altLang="en-US" sz="1600" b="1" u="sng" dirty="0"/>
              <a:t>グループホーム</a:t>
            </a:r>
            <a:endParaRPr lang="en-US" altLang="ja-JP" sz="1600" b="1" u="sng" dirty="0"/>
          </a:p>
          <a:p>
            <a:r>
              <a:rPr lang="ja-JP" altLang="en-US" sz="1600" dirty="0"/>
              <a:t>●</a:t>
            </a:r>
            <a:r>
              <a:rPr lang="ja-JP" altLang="ja-JP" sz="1600" b="1" dirty="0"/>
              <a:t>スタッフ</a:t>
            </a:r>
            <a:r>
              <a:rPr lang="en-US" altLang="ja-JP" sz="1600" b="1" dirty="0"/>
              <a:t>K</a:t>
            </a:r>
            <a:endParaRPr lang="ja-JP" altLang="ja-JP" sz="1600" b="1" dirty="0"/>
          </a:p>
          <a:p>
            <a:r>
              <a:rPr lang="ja-JP" altLang="ja-JP" sz="1600" dirty="0"/>
              <a:t>とにかく</a:t>
            </a:r>
            <a:r>
              <a:rPr lang="ja-JP" altLang="ja-JP" sz="1600" b="1" dirty="0"/>
              <a:t>徹底的に落ち込む。</a:t>
            </a:r>
            <a:r>
              <a:rPr lang="ja-JP" altLang="ja-JP" sz="1600" dirty="0"/>
              <a:t>下がるところまで下がる。それは無意識でもあり意識的でもある。そのあとは自分で上げるというよりは、ふと短絡的になる瞬間があり、最終的に「生きてりゃなんとかなる」と思う。</a:t>
            </a:r>
            <a:r>
              <a:rPr lang="ja-JP" altLang="ja-JP" sz="1600" b="1" dirty="0"/>
              <a:t>楽観視</a:t>
            </a:r>
            <a:r>
              <a:rPr lang="ja-JP" altLang="ja-JP" sz="1600" dirty="0"/>
              <a:t>をする。そのあとに</a:t>
            </a:r>
            <a:r>
              <a:rPr lang="ja-JP" altLang="ja-JP" sz="1600" b="1" dirty="0"/>
              <a:t>気持ちが切り換えられ</a:t>
            </a:r>
            <a:r>
              <a:rPr lang="ja-JP" altLang="ja-JP" sz="1600" dirty="0"/>
              <a:t>、頑張ろうとなる。</a:t>
            </a:r>
          </a:p>
          <a:p>
            <a:endParaRPr lang="ja-JP" altLang="ja-JP" dirty="0"/>
          </a:p>
          <a:p>
            <a:r>
              <a:rPr lang="ja-JP" altLang="en-US" sz="1600" dirty="0"/>
              <a:t>●</a:t>
            </a:r>
            <a:r>
              <a:rPr lang="ja-JP" altLang="ja-JP" sz="1600" b="1" dirty="0"/>
              <a:t>スタッフＩ</a:t>
            </a:r>
            <a:endParaRPr lang="en-US" altLang="ja-JP" sz="1600" b="1" dirty="0"/>
          </a:p>
          <a:p>
            <a:r>
              <a:rPr lang="ja-JP" altLang="ja-JP" sz="1600" b="1" dirty="0"/>
              <a:t>わからない。</a:t>
            </a:r>
            <a:r>
              <a:rPr lang="ja-JP" altLang="ja-JP" sz="1600" dirty="0"/>
              <a:t>精一杯な感じです。</a:t>
            </a:r>
            <a:r>
              <a:rPr lang="ja-JP" altLang="ja-JP" sz="1600" b="1" dirty="0"/>
              <a:t>「自然と戻ってくるときもあるよね」</a:t>
            </a:r>
            <a:r>
              <a:rPr lang="ja-JP" altLang="ja-JP" sz="1600" dirty="0"/>
              <a:t>と思うようにしている。それ以上はない。</a:t>
            </a:r>
          </a:p>
          <a:p>
            <a:r>
              <a:rPr lang="en-US" altLang="ja-JP" sz="1600" dirty="0"/>
              <a:t> </a:t>
            </a:r>
            <a:endParaRPr lang="ja-JP" altLang="ja-JP" sz="1600" dirty="0"/>
          </a:p>
          <a:p>
            <a:r>
              <a:rPr lang="ja-JP" altLang="en-US" sz="1600" dirty="0"/>
              <a:t>●</a:t>
            </a:r>
            <a:r>
              <a:rPr lang="ja-JP" altLang="ja-JP" sz="1600" b="1" dirty="0"/>
              <a:t>スタッフＴ</a:t>
            </a:r>
            <a:r>
              <a:rPr lang="ja-JP" altLang="ja-JP" sz="1600" dirty="0"/>
              <a:t>　</a:t>
            </a:r>
          </a:p>
          <a:p>
            <a:r>
              <a:rPr lang="ja-JP" altLang="ja-JP" sz="1600" b="1" dirty="0"/>
              <a:t>どうして落ち込んでいるかをまず考える。</a:t>
            </a:r>
            <a:r>
              <a:rPr lang="ja-JP" altLang="ja-JP" sz="1600" dirty="0"/>
              <a:t>そうすると、人と比べて劣っているとか、被害的な感情が出てくる。なぜ自分だけとか思ったり、人をうらやましく思う。でも、「</a:t>
            </a:r>
            <a:r>
              <a:rPr lang="ja-JP" altLang="ja-JP" sz="1600" b="1" dirty="0"/>
              <a:t>人と自分は違う</a:t>
            </a:r>
            <a:r>
              <a:rPr lang="ja-JP" altLang="ja-JP" sz="1600" dirty="0"/>
              <a:t>んだな、</a:t>
            </a:r>
            <a:r>
              <a:rPr lang="ja-JP" altLang="ja-JP" sz="1600" b="1" dirty="0"/>
              <a:t>自分の生活を大事に</a:t>
            </a:r>
            <a:r>
              <a:rPr lang="ja-JP" altLang="ja-JP" sz="1600" dirty="0"/>
              <a:t>していけばいいんだな」と思うようにしている。</a:t>
            </a:r>
          </a:p>
          <a:p>
            <a:r>
              <a:rPr lang="ja-JP" altLang="ja-JP" sz="1600" dirty="0"/>
              <a:t>毎日自分が出来ることをこなしていくしかない。</a:t>
            </a:r>
            <a:r>
              <a:rPr lang="ja-JP" altLang="ja-JP" sz="1600" b="1" dirty="0"/>
              <a:t>「自分にも楽しい事・いい事がある</a:t>
            </a:r>
            <a:r>
              <a:rPr lang="ja-JP" altLang="ja-JP" sz="1600" dirty="0"/>
              <a:t>と思い直してみる。」責任逃れと思うかもしれないが、、、。</a:t>
            </a:r>
          </a:p>
          <a:p>
            <a:r>
              <a:rPr lang="ja-JP" altLang="ja-JP" sz="1600" dirty="0"/>
              <a:t>あとは</a:t>
            </a:r>
            <a:r>
              <a:rPr lang="ja-JP" altLang="ja-JP" sz="1600" b="1" dirty="0"/>
              <a:t>美味しいものを食べる</a:t>
            </a:r>
            <a:r>
              <a:rPr lang="ja-JP" altLang="ja-JP" sz="1600" dirty="0"/>
              <a:t>・朝ドラの笑えるシーンなど見て</a:t>
            </a:r>
            <a:r>
              <a:rPr lang="ja-JP" altLang="ja-JP" sz="1600" b="1" dirty="0"/>
              <a:t>笑う。</a:t>
            </a:r>
            <a:r>
              <a:rPr lang="ja-JP" altLang="ja-JP" sz="1600" dirty="0"/>
              <a:t>何も考えないで笑えるからいい。あと、猫の“あんよ”をちょんちょんしたりしてる。</a:t>
            </a:r>
          </a:p>
          <a:p>
            <a:r>
              <a:rPr lang="en-US" altLang="ja-JP" sz="1600" dirty="0"/>
              <a:t> </a:t>
            </a:r>
            <a:endParaRPr lang="ja-JP" altLang="ja-JP" sz="1600" dirty="0"/>
          </a:p>
          <a:p>
            <a:r>
              <a:rPr lang="ja-JP" altLang="en-US" sz="1600" dirty="0"/>
              <a:t>●</a:t>
            </a:r>
            <a:r>
              <a:rPr lang="ja-JP" altLang="ja-JP" sz="1600" b="1" dirty="0"/>
              <a:t>スタッフＹ</a:t>
            </a:r>
            <a:endParaRPr lang="en-US" altLang="ja-JP" sz="1600" b="1" dirty="0"/>
          </a:p>
          <a:p>
            <a:r>
              <a:rPr lang="ja-JP" altLang="ja-JP" sz="1600" dirty="0"/>
              <a:t>自分を</a:t>
            </a:r>
            <a:r>
              <a:rPr lang="ja-JP" altLang="ja-JP" sz="1600" b="1" dirty="0"/>
              <a:t>とことん甘やかす</a:t>
            </a:r>
            <a:r>
              <a:rPr lang="ja-JP" altLang="ja-JP" sz="1600" dirty="0"/>
              <a:t>ようにしている。「好きなものを</a:t>
            </a:r>
            <a:r>
              <a:rPr lang="ja-JP" altLang="ja-JP" sz="1600" b="1" dirty="0"/>
              <a:t>食べる</a:t>
            </a:r>
            <a:r>
              <a:rPr lang="ja-JP" altLang="ja-JP" sz="1600" dirty="0"/>
              <a:t>」・「いつもよりリッチな入浴剤を使う」・「ネットで</a:t>
            </a:r>
            <a:r>
              <a:rPr lang="ja-JP" altLang="ja-JP" sz="1600" b="1" dirty="0"/>
              <a:t>プチご褒美</a:t>
            </a:r>
            <a:r>
              <a:rPr lang="ja-JP" altLang="ja-JP" sz="1600" dirty="0"/>
              <a:t>を買う」の三つ。直近は化粧品を購入しました。</a:t>
            </a:r>
          </a:p>
          <a:p>
            <a:r>
              <a:rPr lang="en-US" altLang="ja-JP" sz="1600" dirty="0"/>
              <a:t> </a:t>
            </a:r>
            <a:endParaRPr lang="ja-JP" altLang="ja-JP" sz="1600" dirty="0"/>
          </a:p>
          <a:p>
            <a:r>
              <a:rPr lang="ja-JP" altLang="en-US" sz="1600" dirty="0"/>
              <a:t>●</a:t>
            </a:r>
            <a:r>
              <a:rPr lang="ja-JP" altLang="ja-JP" sz="1600" b="1" dirty="0"/>
              <a:t>スタッフＫ</a:t>
            </a:r>
            <a:endParaRPr lang="en-US" altLang="ja-JP" sz="1600" b="1" dirty="0"/>
          </a:p>
          <a:p>
            <a:r>
              <a:rPr lang="ja-JP" altLang="ja-JP" sz="1600" dirty="0"/>
              <a:t>まだいけるな、ってときは激しめのロックやメロコア、パンクロックを聴いて、自分を</a:t>
            </a:r>
            <a:r>
              <a:rPr lang="ja-JP" altLang="ja-JP" sz="1600" b="1" dirty="0"/>
              <a:t>鼓舞する</a:t>
            </a:r>
            <a:r>
              <a:rPr lang="ja-JP" altLang="ja-JP" sz="1600" dirty="0"/>
              <a:t>。あの爆発的な音やデスボイスを聴くと、「なんだってやってやるぜ！」と思える。逆に本当にもうマジにダメかも、ってときは、昔から必ず</a:t>
            </a:r>
            <a:r>
              <a:rPr lang="en-US" altLang="ja-JP" sz="1600" dirty="0"/>
              <a:t>BUMP OF CHICKEN</a:t>
            </a:r>
            <a:r>
              <a:rPr lang="ja-JP" altLang="ja-JP" sz="1600" dirty="0"/>
              <a:t>を聴きます。いつも</a:t>
            </a:r>
            <a:r>
              <a:rPr lang="ja-JP" altLang="ja-JP" sz="1600" b="1" dirty="0"/>
              <a:t>音楽に助けられています。</a:t>
            </a:r>
          </a:p>
          <a:p>
            <a:pPr algn="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p>
            <a:r>
              <a:rPr lang="en-US" altLang="ja-JP" sz="11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8" name="正方形/長方形 7">
            <a:extLst>
              <a:ext uri="{FF2B5EF4-FFF2-40B4-BE49-F238E27FC236}">
                <a16:creationId xmlns:a16="http://schemas.microsoft.com/office/drawing/2014/main" id="{485D1C63-E959-ACDB-74E6-4C5464B93B98}"/>
              </a:ext>
            </a:extLst>
          </p:cNvPr>
          <p:cNvSpPr/>
          <p:nvPr/>
        </p:nvSpPr>
        <p:spPr>
          <a:xfrm>
            <a:off x="168070" y="216569"/>
            <a:ext cx="6521860" cy="9372598"/>
          </a:xfrm>
          <a:prstGeom prst="rect">
            <a:avLst/>
          </a:prstGeom>
          <a:no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24101718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1_Office テーマ">
  <a:themeElements>
    <a:clrScheme name="Shannon Smith">
      <a:dk1>
        <a:sysClr val="windowText" lastClr="000000"/>
      </a:dk1>
      <a:lt1>
        <a:sysClr val="window" lastClr="FFFFFF"/>
      </a:lt1>
      <a:dk2>
        <a:srgbClr val="262626"/>
      </a:dk2>
      <a:lt2>
        <a:srgbClr val="E7E6E6"/>
      </a:lt2>
      <a:accent1>
        <a:srgbClr val="FF0030"/>
      </a:accent1>
      <a:accent2>
        <a:srgbClr val="F06463"/>
      </a:accent2>
      <a:accent3>
        <a:srgbClr val="F3EF22"/>
      </a:accent3>
      <a:accent4>
        <a:srgbClr val="2A744A"/>
      </a:accent4>
      <a:accent5>
        <a:srgbClr val="FF0030"/>
      </a:accent5>
      <a:accent6>
        <a:srgbClr val="F3EF22"/>
      </a:accent6>
      <a:hlink>
        <a:srgbClr val="FF0030"/>
      </a:hlink>
      <a:folHlink>
        <a:srgbClr val="FF0030"/>
      </a:folHlink>
    </a:clrScheme>
    <a:fontScheme name="Custom 2">
      <a:majorFont>
        <a:latin typeface="Comic Sans MS"/>
        <a:ea typeface=""/>
        <a:cs typeface=""/>
      </a:majorFont>
      <a:minorFont>
        <a:latin typeface="Calibr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7F679DF-2C39-4631-8027-4294492C1725}" vid="{F9C39169-F391-4B73-9304-F92BE77C0C5C}"/>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2033</TotalTime>
  <Words>1655</Words>
  <Application>Microsoft Office PowerPoint</Application>
  <PresentationFormat>A4 210 x 297 mm</PresentationFormat>
  <Paragraphs>107</Paragraphs>
  <Slides>4</Slides>
  <Notes>1</Notes>
  <HiddenSlides>0</HiddenSlides>
  <MMClips>0</MMClips>
  <ScaleCrop>false</ScaleCrop>
  <HeadingPairs>
    <vt:vector size="6" baseType="variant">
      <vt:variant>
        <vt:lpstr>使用されているフォント</vt:lpstr>
      </vt:variant>
      <vt:variant>
        <vt:i4>9</vt:i4>
      </vt:variant>
      <vt:variant>
        <vt:lpstr>テーマ</vt:lpstr>
      </vt:variant>
      <vt:variant>
        <vt:i4>2</vt:i4>
      </vt:variant>
      <vt:variant>
        <vt:lpstr>スライド タイトル</vt:lpstr>
      </vt:variant>
      <vt:variant>
        <vt:i4>4</vt:i4>
      </vt:variant>
    </vt:vector>
  </HeadingPairs>
  <TitlesOfParts>
    <vt:vector size="15" baseType="lpstr">
      <vt:lpstr>BIZ UDPゴシック</vt:lpstr>
      <vt:lpstr>BIZ UDP明朝 Medium</vt:lpstr>
      <vt:lpstr>HGP明朝E</vt:lpstr>
      <vt:lpstr>Meiryo UI</vt:lpstr>
      <vt:lpstr>游ゴシック</vt:lpstr>
      <vt:lpstr>游明朝</vt:lpstr>
      <vt:lpstr>Arial</vt:lpstr>
      <vt:lpstr>Calibri</vt:lpstr>
      <vt:lpstr>Calibri Light</vt:lpstr>
      <vt:lpstr>Office テーマ</vt:lpstr>
      <vt:lpstr>1_Office テーマ</vt:lpstr>
      <vt:lpstr>教育に関するインフォグラフィック</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家 麦の</dc:creator>
  <cp:lastModifiedBy>3 ふらっと</cp:lastModifiedBy>
  <cp:revision>98</cp:revision>
  <cp:lastPrinted>2026-02-16T01:28:49Z</cp:lastPrinted>
  <dcterms:created xsi:type="dcterms:W3CDTF">2024-06-07T00:21:26Z</dcterms:created>
  <dcterms:modified xsi:type="dcterms:W3CDTF">2026-02-20T05:13:09Z</dcterms:modified>
</cp:coreProperties>
</file>